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941" r:id="rId2"/>
  </p:sldMasterIdLst>
  <p:notesMasterIdLst>
    <p:notesMasterId r:id="rId26"/>
  </p:notesMasterIdLst>
  <p:handoutMasterIdLst>
    <p:handoutMasterId r:id="rId27"/>
  </p:handoutMasterIdLst>
  <p:sldIdLst>
    <p:sldId id="310" r:id="rId3"/>
    <p:sldId id="370" r:id="rId4"/>
    <p:sldId id="364" r:id="rId5"/>
    <p:sldId id="282" r:id="rId6"/>
    <p:sldId id="283" r:id="rId7"/>
    <p:sldId id="285" r:id="rId8"/>
    <p:sldId id="287" r:id="rId9"/>
    <p:sldId id="286" r:id="rId10"/>
    <p:sldId id="289" r:id="rId11"/>
    <p:sldId id="290" r:id="rId12"/>
    <p:sldId id="355" r:id="rId13"/>
    <p:sldId id="357" r:id="rId14"/>
    <p:sldId id="292" r:id="rId15"/>
    <p:sldId id="293" r:id="rId16"/>
    <p:sldId id="291" r:id="rId17"/>
    <p:sldId id="296" r:id="rId18"/>
    <p:sldId id="301" r:id="rId19"/>
    <p:sldId id="300" r:id="rId20"/>
    <p:sldId id="302" r:id="rId21"/>
    <p:sldId id="304" r:id="rId22"/>
    <p:sldId id="307" r:id="rId23"/>
    <p:sldId id="308" r:id="rId24"/>
    <p:sldId id="3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ing Youth" initials="RY" lastIdx="1" clrIdx="0">
    <p:extLst>
      <p:ext uri="{19B8F6BF-5375-455C-9EA6-DF929625EA0E}">
        <p15:presenceInfo xmlns:p15="http://schemas.microsoft.com/office/powerpoint/2012/main" userId="7ba1988de5ec9c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9408" autoAdjust="0"/>
  </p:normalViewPr>
  <p:slideViewPr>
    <p:cSldViewPr>
      <p:cViewPr varScale="1">
        <p:scale>
          <a:sx n="63" d="100"/>
          <a:sy n="63" d="100"/>
        </p:scale>
        <p:origin x="888"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65FA6B-E080-4A4E-814F-1505022AB8DF}" type="datetimeFigureOut">
              <a:rPr lang="en-US" smtClean="0"/>
              <a:t>1/21/2020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JI Youth (Women Wing)</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864E94-5D77-48F8-B9AE-8152407F6A43}" type="slidenum">
              <a:rPr lang="en-US" smtClean="0"/>
              <a:t>‹#›</a:t>
            </a:fld>
            <a:endParaRPr lang="en-US"/>
          </a:p>
        </p:txBody>
      </p:sp>
    </p:spTree>
    <p:extLst>
      <p:ext uri="{BB962C8B-B14F-4D97-AF65-F5344CB8AC3E}">
        <p14:creationId xmlns:p14="http://schemas.microsoft.com/office/powerpoint/2010/main" val="312577476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30756-8A4C-4963-878B-CF74E51B9479}" type="datetimeFigureOut">
              <a:rPr lang="en-US" smtClean="0"/>
              <a:pPr/>
              <a:t>1/21/2020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JI Youth (Women Wing)</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EB2DA-A924-4D30-9D1E-00E34C1500FA}" type="slidenum">
              <a:rPr lang="en-US" smtClean="0"/>
              <a:pPr/>
              <a:t>‹#›</a:t>
            </a:fld>
            <a:endParaRPr lang="en-US"/>
          </a:p>
        </p:txBody>
      </p:sp>
    </p:spTree>
    <p:extLst>
      <p:ext uri="{BB962C8B-B14F-4D97-AF65-F5344CB8AC3E}">
        <p14:creationId xmlns:p14="http://schemas.microsoft.com/office/powerpoint/2010/main" val="27540849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r" rtl="1"/>
            <a:r>
              <a:rPr lang="ur-PK" sz="1200" kern="1200" dirty="0" smtClean="0">
                <a:solidFill>
                  <a:schemeClr val="tx1"/>
                </a:solidFill>
                <a:effectLst/>
                <a:latin typeface="+mn-lt"/>
                <a:ea typeface="+mn-ea"/>
                <a:cs typeface="+mn-cs"/>
              </a:rPr>
              <a:t>الحمد</a:t>
            </a:r>
            <a:r>
              <a:rPr lang="ur-PK" sz="1200" kern="1200" baseline="0" dirty="0" smtClean="0">
                <a:solidFill>
                  <a:schemeClr val="tx1"/>
                </a:solidFill>
                <a:effectLst/>
                <a:latin typeface="+mn-lt"/>
                <a:ea typeface="+mn-ea"/>
                <a:cs typeface="+mn-cs"/>
              </a:rPr>
              <a:t> اللہ </a:t>
            </a:r>
            <a:r>
              <a:rPr lang="ar-SA" sz="1200" kern="1200" dirty="0" smtClean="0">
                <a:solidFill>
                  <a:schemeClr val="tx1"/>
                </a:solidFill>
                <a:effectLst/>
                <a:latin typeface="+mn-lt"/>
                <a:ea typeface="+mn-ea"/>
                <a:cs typeface="+mn-cs"/>
              </a:rPr>
              <a:t>،جو بھی خوشیاں اور نعمتیں ہمیں حاصل ہیں ہمیں اس کے بارے میں اس بات کا خوف ہوتا ہے کہ کہیں وہ چھین نہ جائیں ،ہم چاہتے ہیں کہ ہمیں ہر نعمت کا تحفظ حاصل ہو ۔</a:t>
            </a:r>
            <a:endParaRPr lang="en-US"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یہ دو سورتیں سورۃ الفلق اور سورۃ الناس ہماری حفاظت کے وہ ہتھیار ہیں جو ہمارے لئے کافی ہیں ۔آج ہم انہی کو گہرائی میں سمجھیں گے انشاءاللہ ، کہ اللہ تعالیٰ نے ہمیں کن چیزوں سے پناہ طلب کرنے کو کہا ہے اور کیوں ۔</a:t>
            </a:r>
            <a:endParaRPr lang="ur-PK" dirty="0" smtClean="0"/>
          </a:p>
          <a:p>
            <a:r>
              <a:rPr lang="en-US" dirty="0" smtClean="0"/>
              <a:t>Blessings.. If</a:t>
            </a:r>
            <a:r>
              <a:rPr lang="en-US" baseline="0" dirty="0" smtClean="0"/>
              <a:t> u have security u will have </a:t>
            </a:r>
            <a:r>
              <a:rPr lang="en-US" baseline="0" dirty="0" err="1" smtClean="0"/>
              <a:t>apice</a:t>
            </a:r>
            <a:r>
              <a:rPr lang="en-US" baseline="0" dirty="0" smtClean="0"/>
              <a:t>  of mind</a:t>
            </a:r>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88158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ur-PK" sz="1200" kern="1200" dirty="0" smtClean="0">
                <a:solidFill>
                  <a:schemeClr val="tx1"/>
                </a:solidFill>
                <a:effectLst/>
                <a:latin typeface="+mn-lt"/>
                <a:ea typeface="+mn-ea"/>
                <a:cs typeface="+mn-cs"/>
              </a:rPr>
              <a:t>٭یہ حدیث ہمیں  یہی بتاتی ہے کہ چونکہ رات کے وقت شر کا عنصر  بڑھ جاتا ہے  اور شیاطین کے نکلنے کے اوقات ہوتے ہیں  ۔ لہذا خود بھی مغرب کے وقت گھروں میں رہنا چاہئے  اور اپنے بچوں کو بھی رکھنا چاہئے ۔</a:t>
            </a:r>
            <a:endParaRPr lang="en-US" sz="1200" kern="1200" dirty="0" smtClean="0">
              <a:solidFill>
                <a:schemeClr val="tx1"/>
              </a:solidFill>
              <a:effectLst/>
              <a:latin typeface="+mn-lt"/>
              <a:ea typeface="+mn-ea"/>
              <a:cs typeface="+mn-cs"/>
            </a:endParaRPr>
          </a:p>
          <a:p>
            <a:pPr algn="r"/>
            <a:r>
              <a:rPr lang="ur-PK" sz="1200" kern="1200" dirty="0" smtClean="0">
                <a:solidFill>
                  <a:schemeClr val="tx1"/>
                </a:solidFill>
                <a:effectLst/>
                <a:latin typeface="+mn-lt"/>
                <a:ea typeface="+mn-ea"/>
                <a:cs typeface="+mn-cs"/>
              </a:rPr>
              <a:t>٭ پھر یہ کہ رات میں برائی کا عنصر بڑھ جاتا ہے ۔گناہ کرنا آسان ہوتا ہے ۔کیونکہ چھپنا آسان ہوتا ہے دن میں تو روشنی ہوتی ہے </a:t>
            </a:r>
          </a:p>
          <a:p>
            <a:pPr marL="0" marR="0" indent="0" algn="r" defTabSz="914400" rtl="0" eaLnBrk="1" fontAlgn="auto" latinLnBrk="0" hangingPunct="1">
              <a:lnSpc>
                <a:spcPct val="100000"/>
              </a:lnSpc>
              <a:spcBef>
                <a:spcPts val="0"/>
              </a:spcBef>
              <a:spcAft>
                <a:spcPts val="0"/>
              </a:spcAft>
              <a:buClrTx/>
              <a:buSzTx/>
              <a:buFontTx/>
              <a:buNone/>
              <a:tabLst/>
              <a:defRPr/>
            </a:pPr>
            <a:r>
              <a:rPr lang="ur-PK" sz="1200" dirty="0" smtClean="0">
                <a:effectLst/>
                <a:latin typeface="+mn-lt"/>
                <a:ea typeface="Calibri"/>
                <a:cs typeface="Jameel Noori Nastaleeq"/>
              </a:rPr>
              <a:t>٭پھر احادیث سے ہمیں یہ بھی پتہ چلتا ہے کہ شیاطین کی مجلس رات میں ہوا کرتی ہیں جس میں شیطان سردار اپنے چیلوں سے پوچھتا ہے کہ تم نے کیا کیا ؟ ان میں سے ایک کہتا ہے کہ میں نے میاں بیوی  کے درمیان فساد کرایا تو اسے شاباشی دیتا ہے وغیرہ وغیرہ ۔</a:t>
            </a:r>
            <a:endParaRPr lang="en-US" sz="1000" dirty="0" smtClean="0">
              <a:effectLst/>
              <a:latin typeface="+mn-lt"/>
              <a:ea typeface="Calibri"/>
              <a:cs typeface="Arial"/>
            </a:endParaRPr>
          </a:p>
          <a:p>
            <a:pPr marL="457200" marR="0" algn="r" rtl="1">
              <a:lnSpc>
                <a:spcPct val="115000"/>
              </a:lnSpc>
              <a:spcBef>
                <a:spcPts val="0"/>
              </a:spcBef>
              <a:spcAft>
                <a:spcPts val="0"/>
              </a:spcAft>
            </a:pPr>
            <a:endParaRPr lang="en-US" sz="1000" dirty="0" smtClean="0">
              <a:effectLst/>
              <a:latin typeface="+mn-lt"/>
              <a:ea typeface="Calibri"/>
              <a:cs typeface="Arial"/>
            </a:endParaRPr>
          </a:p>
          <a:p>
            <a:pPr lvl="0" algn="ctr" eaLnBrk="0" fontAlgn="base" hangingPunct="0">
              <a:spcBef>
                <a:spcPct val="0"/>
              </a:spcBef>
              <a:spcAft>
                <a:spcPct val="0"/>
              </a:spcAft>
            </a:pPr>
            <a:r>
              <a:rPr lang="en-US" sz="1200" b="1" dirty="0" smtClean="0">
                <a:solidFill>
                  <a:schemeClr val="accent1">
                    <a:lumMod val="50000"/>
                  </a:schemeClr>
                </a:solidFill>
                <a:latin typeface="Arial" pitchFamily="34" charset="0"/>
                <a:ea typeface="Calibri" pitchFamily="34" charset="0"/>
                <a:cs typeface="Times New Roman" pitchFamily="18" charset="0"/>
              </a:rPr>
              <a:t>This hadith affirms the reality of the harm that can befall an individual from the </a:t>
            </a:r>
            <a:r>
              <a:rPr lang="en-US" sz="1200" b="1" dirty="0" smtClean="0">
                <a:solidFill>
                  <a:schemeClr val="tx2"/>
                </a:solidFill>
                <a:latin typeface="Arial" pitchFamily="34" charset="0"/>
                <a:ea typeface="Calibri" pitchFamily="34" charset="0"/>
                <a:cs typeface="Times New Roman" pitchFamily="18" charset="0"/>
              </a:rPr>
              <a:t>envious, jealous gaze</a:t>
            </a:r>
            <a:r>
              <a:rPr lang="en-US" sz="1200" b="1" dirty="0" smtClean="0">
                <a:solidFill>
                  <a:schemeClr val="accent1">
                    <a:lumMod val="50000"/>
                  </a:schemeClr>
                </a:solidFill>
                <a:latin typeface="Arial" pitchFamily="34" charset="0"/>
                <a:ea typeface="Calibri" pitchFamily="34" charset="0"/>
                <a:cs typeface="Times New Roman" pitchFamily="18" charset="0"/>
              </a:rPr>
              <a:t> of a person who when he/she looks at you does not wish well for you. After the revelation of these two </a:t>
            </a:r>
            <a:r>
              <a:rPr lang="en-US" sz="1200" b="1" dirty="0" err="1" smtClean="0">
                <a:solidFill>
                  <a:schemeClr val="accent1">
                    <a:lumMod val="50000"/>
                  </a:schemeClr>
                </a:solidFill>
                <a:latin typeface="Arial" pitchFamily="34" charset="0"/>
                <a:ea typeface="Calibri" pitchFamily="34" charset="0"/>
                <a:cs typeface="Times New Roman" pitchFamily="18" charset="0"/>
              </a:rPr>
              <a:t>surahs</a:t>
            </a:r>
            <a:r>
              <a:rPr lang="en-US" sz="1200" b="1" dirty="0" smtClean="0">
                <a:solidFill>
                  <a:schemeClr val="accent1">
                    <a:lumMod val="50000"/>
                  </a:schemeClr>
                </a:solidFill>
                <a:latin typeface="Arial" pitchFamily="34" charset="0"/>
                <a:ea typeface="Calibri" pitchFamily="34" charset="0"/>
                <a:cs typeface="Times New Roman" pitchFamily="18" charset="0"/>
              </a:rPr>
              <a:t>, the Prophet (PBUH) sought refuge with Allah (SWT) against the evil of the envious person, the evil of magic and all other evil, by using these </a:t>
            </a:r>
            <a:r>
              <a:rPr lang="en-US" sz="1200" b="1" dirty="0" err="1" smtClean="0">
                <a:solidFill>
                  <a:schemeClr val="accent1">
                    <a:lumMod val="50000"/>
                  </a:schemeClr>
                </a:solidFill>
                <a:latin typeface="Arial" pitchFamily="34" charset="0"/>
                <a:ea typeface="Calibri" pitchFamily="34" charset="0"/>
                <a:cs typeface="Times New Roman" pitchFamily="18" charset="0"/>
              </a:rPr>
              <a:t>surahs</a:t>
            </a:r>
            <a:r>
              <a:rPr lang="en-US" sz="1200" b="1" dirty="0" smtClean="0">
                <a:solidFill>
                  <a:schemeClr val="accent1">
                    <a:lumMod val="50000"/>
                  </a:schemeClr>
                </a:solidFill>
                <a:latin typeface="Arial" pitchFamily="34" charset="0"/>
                <a:ea typeface="Calibri" pitchFamily="34" charset="0"/>
                <a:cs typeface="Times New Roman" pitchFamily="18" charset="0"/>
              </a:rPr>
              <a:t>. </a:t>
            </a:r>
          </a:p>
          <a:p>
            <a:pPr lvl="0" algn="ctr" eaLnBrk="0" fontAlgn="base" hangingPunct="0">
              <a:spcBef>
                <a:spcPct val="0"/>
              </a:spcBef>
              <a:spcAft>
                <a:spcPct val="0"/>
              </a:spcAft>
            </a:pPr>
            <a:r>
              <a:rPr lang="en-US" sz="1200" b="1" dirty="0" smtClean="0">
                <a:solidFill>
                  <a:schemeClr val="accent1">
                    <a:lumMod val="50000"/>
                  </a:schemeClr>
                </a:solidFill>
                <a:latin typeface="Arial" pitchFamily="34" charset="0"/>
                <a:ea typeface="Calibri" pitchFamily="34" charset="0"/>
                <a:cs typeface="Times New Roman" pitchFamily="18" charset="0"/>
              </a:rPr>
              <a:t>Regarding </a:t>
            </a:r>
            <a:r>
              <a:rPr lang="en-US" sz="1200" b="1" dirty="0" smtClean="0">
                <a:solidFill>
                  <a:schemeClr val="tx2"/>
                </a:solidFill>
                <a:latin typeface="Arial" pitchFamily="34" charset="0"/>
                <a:ea typeface="Calibri" pitchFamily="34" charset="0"/>
                <a:cs typeface="Times New Roman" pitchFamily="18" charset="0"/>
              </a:rPr>
              <a:t>Surah al-</a:t>
            </a:r>
            <a:r>
              <a:rPr lang="en-US" sz="1200" b="1" dirty="0" err="1" smtClean="0">
                <a:solidFill>
                  <a:schemeClr val="tx2"/>
                </a:solidFill>
                <a:latin typeface="Arial" pitchFamily="34" charset="0"/>
                <a:ea typeface="Calibri" pitchFamily="34" charset="0"/>
                <a:cs typeface="Times New Roman" pitchFamily="18" charset="0"/>
              </a:rPr>
              <a:t>Falaq</a:t>
            </a:r>
            <a:r>
              <a:rPr lang="en-US" sz="1200" b="1" dirty="0" smtClean="0">
                <a:solidFill>
                  <a:schemeClr val="tx2"/>
                </a:solidFill>
                <a:latin typeface="Arial" pitchFamily="34" charset="0"/>
                <a:ea typeface="Calibri" pitchFamily="34" charset="0"/>
                <a:cs typeface="Times New Roman" pitchFamily="18" charset="0"/>
              </a:rPr>
              <a:t> and an-Naas</a:t>
            </a:r>
            <a:r>
              <a:rPr lang="en-US" sz="1200" b="1" dirty="0" smtClean="0">
                <a:solidFill>
                  <a:schemeClr val="accent1">
                    <a:lumMod val="50000"/>
                  </a:schemeClr>
                </a:solidFill>
                <a:latin typeface="Arial" pitchFamily="34" charset="0"/>
                <a:ea typeface="Calibri" pitchFamily="34" charset="0"/>
                <a:cs typeface="Times New Roman" pitchFamily="18" charset="0"/>
              </a:rPr>
              <a:t>, </a:t>
            </a:r>
            <a:r>
              <a:rPr lang="en-US" sz="1200" b="1" dirty="0" err="1" smtClean="0">
                <a:solidFill>
                  <a:schemeClr val="accent1">
                    <a:lumMod val="50000"/>
                  </a:schemeClr>
                </a:solidFill>
                <a:latin typeface="Arial" pitchFamily="34" charset="0"/>
                <a:ea typeface="Calibri" pitchFamily="34" charset="0"/>
                <a:cs typeface="Times New Roman" pitchFamily="18" charset="0"/>
              </a:rPr>
              <a:t>Rasul</a:t>
            </a:r>
            <a:r>
              <a:rPr lang="en-US" sz="1200" b="1" dirty="0" smtClean="0">
                <a:solidFill>
                  <a:schemeClr val="accent1">
                    <a:lumMod val="50000"/>
                  </a:schemeClr>
                </a:solidFill>
                <a:latin typeface="Arial" pitchFamily="34" charset="0"/>
                <a:ea typeface="Calibri" pitchFamily="34" charset="0"/>
                <a:cs typeface="Times New Roman" pitchFamily="18" charset="0"/>
              </a:rPr>
              <a:t> Allah (PBUH) said that these are </a:t>
            </a:r>
            <a:r>
              <a:rPr lang="en-US" sz="1200" b="1" dirty="0" err="1" smtClean="0">
                <a:solidFill>
                  <a:schemeClr val="accent1">
                    <a:lumMod val="50000"/>
                  </a:schemeClr>
                </a:solidFill>
                <a:latin typeface="Arial" pitchFamily="34" charset="0"/>
                <a:ea typeface="Calibri" pitchFamily="34" charset="0"/>
                <a:cs typeface="Times New Roman" pitchFamily="18" charset="0"/>
              </a:rPr>
              <a:t>ayaat</a:t>
            </a:r>
            <a:r>
              <a:rPr lang="en-US" sz="1200" b="1" dirty="0" smtClean="0">
                <a:solidFill>
                  <a:schemeClr val="accent1">
                    <a:lumMod val="50000"/>
                  </a:schemeClr>
                </a:solidFill>
                <a:latin typeface="Arial" pitchFamily="34" charset="0"/>
                <a:ea typeface="Calibri" pitchFamily="34" charset="0"/>
                <a:cs typeface="Times New Roman" pitchFamily="18" charset="0"/>
              </a:rPr>
              <a:t> "the similar to which have never been seen before." </a:t>
            </a:r>
          </a:p>
          <a:p>
            <a:pPr lvl="0" algn="ctr" eaLnBrk="0" fontAlgn="base" hangingPunct="0">
              <a:spcBef>
                <a:spcPct val="0"/>
              </a:spcBef>
              <a:spcAft>
                <a:spcPct val="0"/>
              </a:spcAft>
            </a:pPr>
            <a:r>
              <a:rPr lang="en-US" sz="1200" b="1" dirty="0" smtClean="0">
                <a:solidFill>
                  <a:schemeClr val="accent1">
                    <a:lumMod val="50000"/>
                  </a:schemeClr>
                </a:solidFill>
                <a:latin typeface="Arial" pitchFamily="34" charset="0"/>
                <a:ea typeface="Calibri" pitchFamily="34" charset="0"/>
                <a:cs typeface="Times New Roman" pitchFamily="18" charset="0"/>
              </a:rPr>
              <a:t>[</a:t>
            </a:r>
            <a:r>
              <a:rPr lang="en-US" sz="1200" b="1" dirty="0" err="1" smtClean="0">
                <a:solidFill>
                  <a:schemeClr val="accent1">
                    <a:lumMod val="50000"/>
                  </a:schemeClr>
                </a:solidFill>
                <a:latin typeface="Arial" pitchFamily="34" charset="0"/>
                <a:ea typeface="Calibri" pitchFamily="34" charset="0"/>
                <a:cs typeface="Times New Roman" pitchFamily="18" charset="0"/>
              </a:rPr>
              <a:t>Sahih</a:t>
            </a:r>
            <a:r>
              <a:rPr lang="en-US" sz="1200" b="1" dirty="0" smtClean="0">
                <a:solidFill>
                  <a:schemeClr val="accent1">
                    <a:lumMod val="50000"/>
                  </a:schemeClr>
                </a:solidFill>
                <a:latin typeface="Arial" pitchFamily="34" charset="0"/>
                <a:ea typeface="Calibri" pitchFamily="34" charset="0"/>
                <a:cs typeface="Times New Roman" pitchFamily="18" charset="0"/>
              </a:rPr>
              <a:t> Muslim]</a:t>
            </a:r>
            <a:endParaRPr lang="ur-PK" sz="1200" b="1" dirty="0" smtClean="0">
              <a:solidFill>
                <a:schemeClr val="accent1">
                  <a:lumMod val="50000"/>
                </a:schemeClr>
              </a:solidFill>
              <a:latin typeface="Arial" pitchFamily="34" charset="0"/>
              <a:ea typeface="Calibri" pitchFamily="34" charset="0"/>
              <a:cs typeface="Times New Roman" pitchFamily="18" charset="0"/>
            </a:endParaRP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Prophet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said: “ If you knew what I knew you would not go out at night”</a:t>
            </a: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shayateen</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devils meet at the ocean at night</a:t>
            </a:r>
          </a:p>
          <a:p>
            <a:pPr lvl="0" algn="l" eaLnBrk="0" fontAlgn="base" hangingPunct="0">
              <a:spcBef>
                <a:spcPct val="0"/>
              </a:spcBef>
              <a:spcAft>
                <a:spcPct val="0"/>
              </a:spcAft>
            </a:pPr>
            <a:r>
              <a:rPr lang="en-US" sz="1200" b="1" dirty="0" smtClean="0">
                <a:solidFill>
                  <a:schemeClr val="tx2"/>
                </a:solidFill>
                <a:latin typeface="Arial" pitchFamily="34" charset="0"/>
                <a:ea typeface="Calibri" pitchFamily="34" charset="0"/>
                <a:cs typeface="Times New Roman" pitchFamily="18" charset="0"/>
              </a:rPr>
              <a:t/>
            </a:r>
            <a:br>
              <a:rPr lang="en-US" sz="1200" b="1" dirty="0" smtClean="0">
                <a:solidFill>
                  <a:schemeClr val="tx2"/>
                </a:solidFill>
                <a:latin typeface="Arial" pitchFamily="34" charset="0"/>
                <a:ea typeface="Calibri" pitchFamily="34" charset="0"/>
                <a:cs typeface="Times New Roman" pitchFamily="18" charset="0"/>
              </a:rPr>
            </a:br>
            <a:r>
              <a:rPr lang="en-US" sz="1200" b="1" dirty="0" smtClean="0">
                <a:solidFill>
                  <a:schemeClr val="tx2"/>
                </a:solidFill>
                <a:latin typeface="Arial" pitchFamily="34" charset="0"/>
                <a:ea typeface="Calibri" pitchFamily="34" charset="0"/>
                <a:cs typeface="Times New Roman" pitchFamily="18" charset="0"/>
              </a:rPr>
              <a:t/>
            </a:r>
            <a:br>
              <a:rPr lang="en-US" sz="1200" b="1" dirty="0" smtClean="0">
                <a:solidFill>
                  <a:schemeClr val="tx2"/>
                </a:solidFill>
                <a:latin typeface="Arial" pitchFamily="34" charset="0"/>
                <a:ea typeface="Calibri" pitchFamily="34" charset="0"/>
                <a:cs typeface="Times New Roman" pitchFamily="18" charset="0"/>
              </a:rPr>
            </a:br>
            <a:endParaRPr lang="en-US" sz="1200" dirty="0" smtClean="0"/>
          </a:p>
          <a:p>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75726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457200" marR="0" algn="r" rtl="1">
              <a:lnSpc>
                <a:spcPct val="115000"/>
              </a:lnSpc>
              <a:spcBef>
                <a:spcPts val="0"/>
              </a:spcBef>
              <a:spcAft>
                <a:spcPts val="0"/>
              </a:spcAft>
            </a:pPr>
            <a:r>
              <a:rPr lang="ur-PK" sz="1200" dirty="0" smtClean="0">
                <a:effectLst/>
                <a:latin typeface="+mn-lt"/>
                <a:ea typeface="Calibri"/>
                <a:cs typeface="Jameel Noori Nastaleeq"/>
              </a:rPr>
              <a:t>تو پھر اپنی سوسائٹی اپنے معاشرے میں ہم دیکھیں ہم کس طرح شیطان بن رہے ہوتے ہیں ۔رات گئے فنکشن ،شادیاں وغیرہ کیا اس بات کا امکان نہیں کہ ہم زیادہ برائی اور شر میں پڑ جائیں کیونکہ ہم جانتے ہیں کہ تمام برائی کے اور شر کے کام رات میں ہوتے ہیں۔</a:t>
            </a:r>
            <a:endParaRPr lang="en-US" sz="1000" dirty="0" smtClean="0">
              <a:effectLst/>
              <a:latin typeface="+mn-lt"/>
              <a:ea typeface="Calibri"/>
              <a:cs typeface="Arial"/>
            </a:endParaRPr>
          </a:p>
          <a:p>
            <a:pPr marL="457200" marR="0" algn="r" rtl="1">
              <a:lnSpc>
                <a:spcPct val="115000"/>
              </a:lnSpc>
              <a:spcBef>
                <a:spcPts val="0"/>
              </a:spcBef>
              <a:spcAft>
                <a:spcPts val="0"/>
              </a:spcAft>
            </a:pPr>
            <a:r>
              <a:rPr lang="ur-PK" sz="1200" dirty="0" smtClean="0">
                <a:effectLst/>
                <a:latin typeface="+mn-lt"/>
                <a:ea typeface="Calibri"/>
                <a:cs typeface="Jameel Noori Nastaleeq"/>
              </a:rPr>
              <a:t>٭ دعا مانگنے اور پناہ طلب کرنےسے کیا مسئلہ حل ہو جائے گا ؟؟ہمیں عملاً بھی تو کچھ کرنا ہو گا نا !! دعا کے ساتھ عملاً کوشش بھی کرنی ہے کہ رات کے وقت بلا ضرورت نکلنے سے گریز کریں۔بلا وجہ سڑکوں اور بازاروں میں گھومنا درست نہیں ۔پھر ایک اور فائدہ بھی ہمیں حاصل ہوتا ہے کہ رات کو جب ہم جلدی سوتے ہیں تو فجر میں آسانی کے ساتھ اٹھ سکتے ہیں اور تہجد میں بھی اٹھ سکتے ہیں ۔</a:t>
            </a:r>
            <a:endParaRPr lang="en-US" sz="1000" dirty="0" smtClean="0">
              <a:effectLst/>
              <a:latin typeface="+mn-lt"/>
              <a:ea typeface="Calibri"/>
              <a:cs typeface="Arial"/>
            </a:endParaRPr>
          </a:p>
          <a:p>
            <a:pPr marL="457200" marR="0" algn="r">
              <a:lnSpc>
                <a:spcPct val="115000"/>
              </a:lnSpc>
              <a:spcBef>
                <a:spcPts val="0"/>
              </a:spcBef>
              <a:spcAft>
                <a:spcPts val="0"/>
              </a:spcAft>
            </a:pPr>
            <a:r>
              <a:rPr lang="ur-PK" sz="1200" dirty="0" smtClean="0">
                <a:effectLst/>
                <a:latin typeface="+mn-lt"/>
                <a:ea typeface="Calibri"/>
                <a:cs typeface="Jameel Noori Nastaleeq"/>
              </a:rPr>
              <a:t>گویا ہر طرح سے ہمارے لئے فائدہ ہی فائدہ ہے ۔</a:t>
            </a:r>
            <a:endParaRPr lang="ur-PK" dirty="0" smtClean="0"/>
          </a:p>
          <a:p>
            <a:r>
              <a:rPr lang="en-US" dirty="0" smtClean="0"/>
              <a:t>Discussion : </a:t>
            </a:r>
            <a:r>
              <a:rPr lang="en-US" dirty="0" err="1" smtClean="0"/>
              <a:t>potenital</a:t>
            </a:r>
            <a:r>
              <a:rPr lang="en-US" dirty="0" smtClean="0"/>
              <a:t> of evil is far superior in night and of course</a:t>
            </a:r>
            <a:r>
              <a:rPr lang="en-US" baseline="0" dirty="0" smtClean="0"/>
              <a:t> its more dangerous to travel at night</a:t>
            </a:r>
          </a:p>
          <a:p>
            <a:r>
              <a:rPr lang="en-US" sz="1200" kern="1200" baseline="0" dirty="0" smtClean="0">
                <a:solidFill>
                  <a:schemeClr val="tx1"/>
                </a:solidFill>
                <a:latin typeface="+mn-lt"/>
                <a:ea typeface="+mn-ea"/>
                <a:cs typeface="+mn-cs"/>
              </a:rPr>
              <a:t>Guys/boys/men who hang out late at night </a:t>
            </a:r>
            <a:r>
              <a:rPr lang="en-US" sz="1200" kern="1200" baseline="0" dirty="0" err="1" smtClean="0">
                <a:solidFill>
                  <a:schemeClr val="tx1"/>
                </a:solidFill>
                <a:latin typeface="+mn-lt"/>
                <a:ea typeface="+mn-ea"/>
                <a:cs typeface="+mn-cs"/>
              </a:rPr>
              <a:t>alot</a:t>
            </a:r>
            <a:r>
              <a:rPr lang="en-US" sz="1200" kern="1200" baseline="0" dirty="0" smtClean="0">
                <a:solidFill>
                  <a:schemeClr val="tx1"/>
                </a:solidFill>
                <a:latin typeface="+mn-lt"/>
                <a:ea typeface="+mn-ea"/>
                <a:cs typeface="+mn-cs"/>
              </a:rPr>
              <a:t>, they need to quit doing so. They cannot be</a:t>
            </a:r>
          </a:p>
          <a:p>
            <a:r>
              <a:rPr lang="en-US" sz="1200" kern="1200" baseline="0" dirty="0" smtClean="0">
                <a:solidFill>
                  <a:schemeClr val="tx1"/>
                </a:solidFill>
                <a:latin typeface="+mn-lt"/>
                <a:ea typeface="+mn-ea"/>
                <a:cs typeface="+mn-cs"/>
              </a:rPr>
              <a:t>reciting this and contradicting the teachings of Allah's Messenger.</a:t>
            </a:r>
          </a:p>
          <a:p>
            <a:r>
              <a:rPr lang="en-US" sz="1200" kern="1200" baseline="0" dirty="0" smtClean="0">
                <a:solidFill>
                  <a:schemeClr val="tx1"/>
                </a:solidFill>
                <a:latin typeface="+mn-lt"/>
                <a:ea typeface="+mn-ea"/>
                <a:cs typeface="+mn-cs"/>
              </a:rPr>
              <a:t>So there is an evil in the night times.</a:t>
            </a:r>
          </a:p>
          <a:p>
            <a:r>
              <a:rPr lang="en-US" sz="1200" kern="1200" baseline="0" dirty="0" smtClean="0">
                <a:solidFill>
                  <a:schemeClr val="tx1"/>
                </a:solidFill>
                <a:latin typeface="+mn-lt"/>
                <a:ea typeface="+mn-ea"/>
                <a:cs typeface="+mn-cs"/>
              </a:rPr>
              <a:t>The potential of evil is greater.</a:t>
            </a:r>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399908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algn="r" rtl="1">
              <a:lnSpc>
                <a:spcPct val="115000"/>
              </a:lnSpc>
              <a:spcBef>
                <a:spcPts val="0"/>
              </a:spcBef>
              <a:spcAft>
                <a:spcPts val="0"/>
              </a:spcAft>
            </a:pPr>
            <a:r>
              <a:rPr lang="ur-PK" sz="1200" dirty="0" smtClean="0">
                <a:effectLst/>
                <a:latin typeface="+mn-lt"/>
                <a:ea typeface="Calibri"/>
                <a:cs typeface="Jameel Noori Nastaleeq"/>
              </a:rPr>
              <a:t>من شر  النفٰثت فی العقد:  سلائیڈ 18،19،20:</a:t>
            </a:r>
            <a:endParaRPr lang="en-US" sz="1000" dirty="0" smtClean="0">
              <a:effectLst/>
              <a:latin typeface="+mn-lt"/>
              <a:ea typeface="Calibri"/>
              <a:cs typeface="Arial"/>
            </a:endParaRPr>
          </a:p>
          <a:p>
            <a:pPr marL="457200" marR="0" algn="r" rtl="1">
              <a:lnSpc>
                <a:spcPct val="115000"/>
              </a:lnSpc>
              <a:spcBef>
                <a:spcPts val="0"/>
              </a:spcBef>
              <a:spcAft>
                <a:spcPts val="0"/>
              </a:spcAft>
            </a:pPr>
            <a:r>
              <a:rPr lang="ur-PK" sz="1200" dirty="0" smtClean="0">
                <a:effectLst/>
                <a:latin typeface="+mn-lt"/>
                <a:ea typeface="Calibri"/>
                <a:cs typeface="Jameel Noori Nastaleeq"/>
              </a:rPr>
              <a:t>٭ اس آیت میں کس سے پناہ مانگی گئی ہے ؟  "نفثت" سے یعنی جادو کے شر سے خصوصاً جادوگر  عورتوں کا ذکر ہے جو پھونکتی ہیں ۔جادو</a:t>
            </a:r>
            <a:endParaRPr lang="en-US" sz="1000" dirty="0" smtClean="0">
              <a:effectLst/>
              <a:latin typeface="+mn-lt"/>
              <a:ea typeface="Calibri"/>
              <a:cs typeface="Arial"/>
            </a:endParaRPr>
          </a:p>
          <a:p>
            <a:pPr marL="457200" marR="0" algn="r" rtl="1">
              <a:lnSpc>
                <a:spcPct val="115000"/>
              </a:lnSpc>
              <a:spcBef>
                <a:spcPts val="0"/>
              </a:spcBef>
              <a:spcAft>
                <a:spcPts val="0"/>
              </a:spcAft>
            </a:pPr>
            <a:r>
              <a:rPr lang="ur-PK" sz="1200" dirty="0" smtClean="0">
                <a:effectLst/>
                <a:latin typeface="+mn-lt"/>
                <a:ea typeface="Calibri"/>
                <a:cs typeface="Jameel Noori Nastaleeq"/>
              </a:rPr>
              <a:t>برحق ہے نبی ﷺکے اوپر جادو کیا گیا جیسا کہ ہم نے پیچھے بات کی لیکن یہ گناہِ کبیرہ  میں سے ہے اور اللہ تعالی کے نزدیک سخت ناپسندیدہ گناہ ہے ۔(سورۃ البقرہ میں بھی ہے کہ لوگ پرانے زمانےمیں جادو سیکھتے تھے جو شوہر اور بیوی کے درمیان جدائی ڈالتا ہے یہ ان لوگوں کی آزمائش کے لئے وہ جادو سکھانے والے بھیجے گئے تھے )اس کی سخت ممانعت ہے اسے سیکھنے کی یعنی ہم اس چیز سے پناہ مانگ رہے ہیںجس کا ہمارے پاس کوئی اختیار نہیں۔</a:t>
            </a:r>
            <a:endParaRPr lang="en-US" sz="1000" dirty="0" smtClean="0">
              <a:effectLst/>
              <a:latin typeface="+mn-lt"/>
              <a:ea typeface="Calibri"/>
              <a:cs typeface="Arial"/>
            </a:endParaRPr>
          </a:p>
          <a:p>
            <a:pPr marL="457200" marR="0" algn="r" rtl="1">
              <a:lnSpc>
                <a:spcPct val="115000"/>
              </a:lnSpc>
              <a:spcBef>
                <a:spcPts val="0"/>
              </a:spcBef>
              <a:spcAft>
                <a:spcPts val="0"/>
              </a:spcAft>
            </a:pPr>
            <a:r>
              <a:rPr lang="ur-PK" sz="1200" dirty="0" smtClean="0">
                <a:effectLst/>
                <a:latin typeface="+mn-lt"/>
                <a:ea typeface="Calibri"/>
                <a:cs typeface="Jameel Noori Nastaleeq"/>
              </a:rPr>
              <a:t>٭پھر دوسری اہم بات یہ بھی ہے کہ دل میں صرف جادو سے ہی گرہ نہیں پڑتی ،دل تنگی کا شکار بھی ہو جاتا ہے ،گھٹن کا شکار بھی ہوجاتا ہے ،دلوں پر تالے بھی لگ جاتے ہیں جس کی وجہ سے اسلام پر چلنے کا دل نہیں چاہتا تو اس سے بھی پناہ طلب ک گئی ہے ۔</a:t>
            </a:r>
            <a:endParaRPr lang="en-US" sz="1000" dirty="0" smtClean="0">
              <a:effectLst/>
              <a:latin typeface="+mn-lt"/>
              <a:ea typeface="Calibri"/>
              <a:cs typeface="Arial"/>
            </a:endParaRPr>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9753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r" rtl="1"/>
            <a:r>
              <a:rPr lang="ur-PK" sz="1200" dirty="0" smtClean="0">
                <a:effectLst/>
                <a:ea typeface="Calibri"/>
                <a:cs typeface="Jameel Noori Nastaleeq"/>
              </a:rPr>
              <a:t>جب ہم گناہ کرتے ہیں تو دل اندھیرے سے بھر جاتا ہے ۔اور ہم گناہ کی اندھیری راہ کی طرف جانے لگتے ہیں اس سے بھی پناہ طلب کی گئی ہے </a:t>
            </a:r>
            <a:r>
              <a:rPr lang="ur-PK" sz="1200" kern="1200" dirty="0" smtClean="0">
                <a:solidFill>
                  <a:schemeClr val="tx1"/>
                </a:solidFill>
                <a:effectLst/>
                <a:latin typeface="+mn-lt"/>
                <a:ea typeface="+mn-ea"/>
                <a:cs typeface="+mn-cs"/>
              </a:rPr>
              <a:t>۔</a:t>
            </a:r>
            <a:endParaRPr lang="ur-PK" sz="1200" b="1" kern="1200" dirty="0" smtClean="0">
              <a:solidFill>
                <a:schemeClr val="accent1">
                  <a:lumMod val="50000"/>
                </a:schemeClr>
              </a:solidFill>
              <a:effectLst/>
              <a:latin typeface="Arial" pitchFamily="34" charset="0"/>
              <a:ea typeface="+mn-ea"/>
              <a:cs typeface="Times New Roman" pitchFamily="18" charset="0"/>
            </a:endParaRPr>
          </a:p>
          <a:p>
            <a:pPr algn="r" rtl="1"/>
            <a:r>
              <a:rPr lang="ur-PK" sz="1200" b="0" kern="1200" dirty="0" smtClean="0">
                <a:solidFill>
                  <a:schemeClr val="accent1">
                    <a:lumMod val="50000"/>
                  </a:schemeClr>
                </a:solidFill>
                <a:effectLst/>
                <a:latin typeface="Arial" pitchFamily="34" charset="0"/>
                <a:ea typeface="+mn-ea"/>
                <a:cs typeface="Times New Roman" pitchFamily="18" charset="0"/>
              </a:rPr>
              <a:t>جب</a:t>
            </a:r>
            <a:r>
              <a:rPr lang="ur-PK" sz="1200" b="0" kern="1200" baseline="0" dirty="0" smtClean="0">
                <a:solidFill>
                  <a:schemeClr val="accent1">
                    <a:lumMod val="50000"/>
                  </a:schemeClr>
                </a:solidFill>
                <a:effectLst/>
                <a:latin typeface="Arial" pitchFamily="34" charset="0"/>
                <a:ea typeface="+mn-ea"/>
                <a:cs typeface="Times New Roman" pitchFamily="18" charset="0"/>
              </a:rPr>
              <a:t> ہم سورہ الفلق کی تلاوت کریں توہم  ذہن میں رکھیں کہ ہم تمام گرہوں کو کھولنے کے لئے کہہ رہے ہیں </a:t>
            </a:r>
          </a:p>
          <a:p>
            <a:pPr algn="r" rtl="1"/>
            <a:endParaRPr lang="ur-PK" sz="1200" b="0" kern="1200" baseline="0" dirty="0" smtClean="0">
              <a:solidFill>
                <a:schemeClr val="accent1">
                  <a:lumMod val="50000"/>
                </a:schemeClr>
              </a:solidFill>
              <a:effectLst/>
              <a:latin typeface="Arial" pitchFamily="34" charset="0"/>
              <a:ea typeface="+mn-ea"/>
              <a:cs typeface="Times New Roman" pitchFamily="18" charset="0"/>
            </a:endParaRPr>
          </a:p>
          <a:p>
            <a:pPr algn="r" rtl="1"/>
            <a:r>
              <a:rPr lang="ur-PK" sz="1200" b="1" kern="1200" baseline="0" dirty="0" smtClean="0">
                <a:solidFill>
                  <a:schemeClr val="accent1">
                    <a:lumMod val="50000"/>
                  </a:schemeClr>
                </a:solidFill>
                <a:effectLst/>
                <a:latin typeface="Arial" pitchFamily="34" charset="0"/>
                <a:ea typeface="+mn-ea"/>
                <a:cs typeface="Times New Roman" pitchFamily="18" charset="0"/>
              </a:rPr>
              <a:t>العقد</a:t>
            </a:r>
            <a:r>
              <a:rPr lang="ur-PK" sz="1200" b="0" kern="1200" baseline="0" dirty="0" smtClean="0">
                <a:solidFill>
                  <a:schemeClr val="accent1">
                    <a:lumMod val="50000"/>
                  </a:schemeClr>
                </a:solidFill>
                <a:effectLst/>
                <a:latin typeface="Arial" pitchFamily="34" charset="0"/>
                <a:ea typeface="+mn-ea"/>
                <a:cs typeface="Times New Roman" pitchFamily="18" charset="0"/>
              </a:rPr>
              <a:t> سے مراد گرہ ہے اور وعدہ بھی ہے جو لوگ میاں بیوی میں جدائی ڈالتے ہیں وہ نکاح کی گرہ کو کھولتے ہیں جو ناانصافی کرتے ہیں اور عہدوں کو توڑتے ہیں وہ بھی عہد کی گرہ کو توڑتے ہیں </a:t>
            </a:r>
          </a:p>
          <a:p>
            <a:pPr algn="r" rtl="1"/>
            <a:r>
              <a:rPr lang="ur-PK" sz="1200" b="0" kern="1200" baseline="0" dirty="0" smtClean="0">
                <a:solidFill>
                  <a:schemeClr val="accent1">
                    <a:lumMod val="50000"/>
                  </a:schemeClr>
                </a:solidFill>
                <a:effectLst/>
                <a:latin typeface="Arial" pitchFamily="34" charset="0"/>
                <a:ea typeface="+mn-ea"/>
                <a:cs typeface="Times New Roman" pitchFamily="18" charset="0"/>
              </a:rPr>
              <a:t>کفر کا اندھیرا ،اللہ کی نافرمانی یہ سب اللہ سے کئے ہوئے عہد کو توڑنا ہے ہمیں ان سب سے پناہ مانگنی ہے </a:t>
            </a:r>
            <a:endParaRPr lang="ur-PK" sz="1200" b="0" kern="1200" dirty="0" smtClean="0">
              <a:solidFill>
                <a:schemeClr val="tx1"/>
              </a:solidFill>
              <a:effectLst/>
              <a:latin typeface="+mn-lt"/>
              <a:ea typeface="+mn-ea"/>
              <a:cs typeface="+mn-cs"/>
            </a:endParaRPr>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28845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r" rtl="1">
              <a:buFont typeface="Arial" pitchFamily="34" charset="0"/>
              <a:buNone/>
            </a:pPr>
            <a:r>
              <a:rPr lang="ur-PK" sz="1200" dirty="0" smtClean="0">
                <a:effectLst/>
                <a:ea typeface="Calibri"/>
                <a:cs typeface="Jameel Noori Nastaleeq"/>
              </a:rPr>
              <a:t>اس الہامی کتاب ،اس ہدایت سے دور ہو جاتے ہیں جب</a:t>
            </a:r>
            <a:r>
              <a:rPr lang="ur-PK" sz="1200" baseline="0" dirty="0" smtClean="0">
                <a:effectLst/>
                <a:ea typeface="Calibri"/>
                <a:cs typeface="Jameel Noori Nastaleeq"/>
              </a:rPr>
              <a:t> لوگ </a:t>
            </a:r>
            <a:r>
              <a:rPr lang="ur-PK" sz="1200" dirty="0" smtClean="0">
                <a:effectLst/>
                <a:ea typeface="Calibri"/>
                <a:cs typeface="Jameel Noori Nastaleeq"/>
              </a:rPr>
              <a:t>جادو اور برے کام کرتے ہیں اور ان کا  قلب بالکل سیاہ ہو جاتا ہے ۔رات کے اندھیرے کی مانند ۔اللہ تعالیٰ ہم سب کو اس سے محفوظ رکھے ۔</a:t>
            </a:r>
            <a:endParaRPr lang="ur-PK" sz="1200" dirty="0" smtClean="0"/>
          </a:p>
          <a:p>
            <a:pPr>
              <a:buFont typeface="Arial" pitchFamily="34" charset="0"/>
              <a:buChar char="•"/>
            </a:pPr>
            <a:r>
              <a:rPr lang="en-US" sz="1200" dirty="0" smtClean="0"/>
              <a:t>we tempted to sin</a:t>
            </a:r>
          </a:p>
          <a:p>
            <a:pPr>
              <a:buFont typeface="Arial" pitchFamily="34" charset="0"/>
              <a:buChar char="•"/>
            </a:pPr>
            <a:r>
              <a:rPr lang="en-US" sz="1200" dirty="0" smtClean="0"/>
              <a:t> When we decide to do something displeasing to ALLAH</a:t>
            </a:r>
          </a:p>
          <a:p>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90517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r" rtl="1"/>
            <a:r>
              <a:rPr lang="ur-PK" sz="1200" kern="1200" dirty="0" smtClean="0">
                <a:solidFill>
                  <a:schemeClr val="tx1"/>
                </a:solidFill>
                <a:effectLst/>
                <a:latin typeface="+mn-lt"/>
                <a:ea typeface="+mn-ea"/>
                <a:cs typeface="+mn-cs"/>
              </a:rPr>
              <a:t>٭سوال یہ پیدا ہوتا ہے کہ کوئی جادو کیوں کرتا ہے ؟؟ظاہر ہے حسد کی وجہ سے ،حسد بہت بری چیز ہے یعنی دوسرے کے پاس کوئی چیز دیکھ کر خواہش کرنا کہ یہ چیز میرے پاس آجائے اور دوسرے کے پاس سے چھن جائے (دو نعمتوں پر رشک جائز ہے۔یعنی اگر کسی کے پاس مال ہو اور وہ اسے راہ خدا میں خرچ کرتا ہو اور علم ہو اور وہ اسے پھیلاتا ہو ۔) یعنی اس کے پاس بھی رہے اور مجھے</a:t>
            </a:r>
            <a:r>
              <a:rPr lang="ur-PK" sz="1200" kern="1200" baseline="0" dirty="0" smtClean="0">
                <a:solidFill>
                  <a:schemeClr val="tx1"/>
                </a:solidFill>
                <a:effectLst/>
                <a:latin typeface="+mn-lt"/>
                <a:ea typeface="+mn-ea"/>
                <a:cs typeface="+mn-cs"/>
              </a:rPr>
              <a:t> بھی ملے یہ حسد نہیں بلکہ رشک ہے یہ جائز ہے اور حسد ناجائز ہے </a:t>
            </a:r>
            <a:endParaRPr lang="en-US" dirty="0" smtClean="0"/>
          </a:p>
          <a:p>
            <a:r>
              <a:rPr lang="en-US" sz="1200" kern="1200" baseline="0" dirty="0" smtClean="0">
                <a:solidFill>
                  <a:schemeClr val="tx1"/>
                </a:solidFill>
                <a:latin typeface="+mn-lt"/>
                <a:ea typeface="+mn-ea"/>
                <a:cs typeface="+mn-cs"/>
              </a:rPr>
              <a:t>The problems were mentioned before, and now the root of the problem.</a:t>
            </a:r>
          </a:p>
          <a:p>
            <a:r>
              <a:rPr lang="en-US" sz="1200" kern="1200" baseline="0" dirty="0" smtClean="0">
                <a:solidFill>
                  <a:schemeClr val="tx1"/>
                </a:solidFill>
                <a:latin typeface="+mn-lt"/>
                <a:ea typeface="+mn-ea"/>
                <a:cs typeface="+mn-cs"/>
              </a:rPr>
              <a:t>Allah told us the problems, and finally has shown us the root of the problems.</a:t>
            </a:r>
          </a:p>
          <a:p>
            <a:r>
              <a:rPr lang="en-US" sz="1200" kern="1200" baseline="0" dirty="0" smtClean="0">
                <a:solidFill>
                  <a:schemeClr val="tx1"/>
                </a:solidFill>
                <a:latin typeface="+mn-lt"/>
                <a:ea typeface="+mn-ea"/>
                <a:cs typeface="+mn-cs"/>
              </a:rPr>
              <a:t>Why would someone do magic on someone and harm them? Due to jealousy of wanting what</a:t>
            </a:r>
          </a:p>
          <a:p>
            <a:r>
              <a:rPr lang="en-US" sz="1200" kern="1200" baseline="0" dirty="0" smtClean="0">
                <a:solidFill>
                  <a:schemeClr val="tx1"/>
                </a:solidFill>
                <a:latin typeface="+mn-lt"/>
                <a:ea typeface="+mn-ea"/>
                <a:cs typeface="+mn-cs"/>
              </a:rPr>
              <a:t>they have.</a:t>
            </a:r>
          </a:p>
          <a:p>
            <a:r>
              <a:rPr lang="en-US" sz="1200" kern="1200" baseline="0" dirty="0" smtClean="0">
                <a:solidFill>
                  <a:schemeClr val="tx1"/>
                </a:solidFill>
                <a:latin typeface="+mn-lt"/>
                <a:ea typeface="+mn-ea"/>
                <a:cs typeface="+mn-cs"/>
              </a:rPr>
              <a:t>The root is all </a:t>
            </a:r>
            <a:r>
              <a:rPr lang="en-US" sz="1200" kern="1200" baseline="0" dirty="0" err="1" smtClean="0">
                <a:solidFill>
                  <a:schemeClr val="tx1"/>
                </a:solidFill>
                <a:latin typeface="+mn-lt"/>
                <a:ea typeface="+mn-ea"/>
                <a:cs typeface="+mn-cs"/>
              </a:rPr>
              <a:t>jealosuy</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And from the evil of anyone who engages in </a:t>
            </a:r>
            <a:r>
              <a:rPr lang="en-US" sz="1200" kern="1200" baseline="0" dirty="0" err="1" smtClean="0">
                <a:solidFill>
                  <a:schemeClr val="tx1"/>
                </a:solidFill>
                <a:latin typeface="+mn-lt"/>
                <a:ea typeface="+mn-ea"/>
                <a:cs typeface="+mn-cs"/>
              </a:rPr>
              <a:t>Hasad</a:t>
            </a:r>
            <a:r>
              <a:rPr lang="en-US" sz="1200" kern="1200" baseline="0" dirty="0" smtClean="0">
                <a:solidFill>
                  <a:schemeClr val="tx1"/>
                </a:solidFill>
                <a:latin typeface="+mn-lt"/>
                <a:ea typeface="+mn-ea"/>
                <a:cs typeface="+mn-cs"/>
              </a:rPr>
              <a:t> (envy).</a:t>
            </a:r>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2157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kern="1200" dirty="0" smtClean="0">
                <a:solidFill>
                  <a:schemeClr val="tx1"/>
                </a:solidFill>
                <a:effectLst/>
                <a:latin typeface="+mn-lt"/>
                <a:ea typeface="+mn-ea"/>
                <a:cs typeface="+mn-cs"/>
              </a:rPr>
              <a:t>پھر یہی حسد نظرِبد کی وجہ بنتا ہے ۔</a:t>
            </a:r>
            <a:endParaRPr lang="ur-PK" sz="1600" dirty="0" smtClean="0"/>
          </a:p>
          <a:p>
            <a:pPr algn="r" rtl="1"/>
            <a:r>
              <a:rPr lang="ur-PK" sz="1600" kern="1200" dirty="0" smtClean="0">
                <a:solidFill>
                  <a:schemeClr val="tx1"/>
                </a:solidFill>
                <a:effectLst/>
                <a:latin typeface="+mn-lt"/>
                <a:ea typeface="+mn-ea"/>
                <a:cs typeface="+mn-cs"/>
              </a:rPr>
              <a:t>سورۃ القلم میں اس کا ذکر ہے ۔(آیت نمبر :56 )</a:t>
            </a:r>
            <a:endParaRPr lang="en-US" sz="1600" kern="1200" dirty="0" smtClean="0">
              <a:solidFill>
                <a:schemeClr val="tx1"/>
              </a:solidFill>
              <a:effectLst/>
              <a:latin typeface="+mn-lt"/>
              <a:ea typeface="+mn-ea"/>
              <a:cs typeface="+mn-cs"/>
            </a:endParaRPr>
          </a:p>
          <a:p>
            <a:pPr algn="r" rtl="1"/>
            <a:r>
              <a:rPr lang="ur-PK" sz="1600" kern="1200" dirty="0" smtClean="0">
                <a:solidFill>
                  <a:schemeClr val="tx1"/>
                </a:solidFill>
                <a:effectLst/>
                <a:latin typeface="+mn-lt"/>
                <a:ea typeface="+mn-ea"/>
                <a:cs typeface="+mn-cs"/>
              </a:rPr>
              <a:t>ترجمہ:  " اور یہ کافر لوگ جب کلام ِنصیحت سنتے ہیں تو تمہیں ایسی نظروں سے دیکھتے ہیں </a:t>
            </a:r>
            <a:endParaRPr lang="en-US" sz="1600" kern="1200" dirty="0" smtClean="0">
              <a:solidFill>
                <a:schemeClr val="tx1"/>
              </a:solidFill>
              <a:effectLst/>
              <a:latin typeface="+mn-lt"/>
              <a:ea typeface="+mn-ea"/>
              <a:cs typeface="+mn-cs"/>
            </a:endParaRPr>
          </a:p>
          <a:p>
            <a:pPr algn="r" rtl="1"/>
            <a:r>
              <a:rPr lang="ur-PK" sz="1600" kern="1200" dirty="0" smtClean="0">
                <a:solidFill>
                  <a:schemeClr val="tx1"/>
                </a:solidFill>
                <a:effectLst/>
                <a:latin typeface="+mn-lt"/>
                <a:ea typeface="+mn-ea"/>
                <a:cs typeface="+mn-cs"/>
              </a:rPr>
              <a:t>کہ گویا تمہارے قدم اکھاڑ دیں گے"</a:t>
            </a:r>
            <a:endParaRPr lang="en-US" sz="1600" kern="1200" dirty="0" smtClean="0">
              <a:solidFill>
                <a:schemeClr val="tx1"/>
              </a:solidFill>
              <a:effectLst/>
              <a:latin typeface="+mn-lt"/>
              <a:ea typeface="+mn-ea"/>
              <a:cs typeface="+mn-cs"/>
            </a:endParaRPr>
          </a:p>
          <a:p>
            <a:pPr algn="r" rtl="1"/>
            <a:r>
              <a:rPr lang="ur-PK" sz="1600" kern="1200" dirty="0" smtClean="0">
                <a:solidFill>
                  <a:schemeClr val="tx1"/>
                </a:solidFill>
                <a:effectLst/>
                <a:latin typeface="+mn-lt"/>
                <a:ea typeface="+mn-ea"/>
                <a:cs typeface="+mn-cs"/>
              </a:rPr>
              <a:t>پھر اسی طرح ہمیں سورۃ یوسف سے پتہ چلتا ہے کہ حضرت یعقوب ؑ نے جب اپنے بیٹوں کو بھیجا ت وکہا کہ متفرق دروازوں سے جا نا جس کی ایک وجہ نظر بد سے بچانا تھا ۔</a:t>
            </a:r>
            <a:endParaRPr lang="en-US" sz="1600" kern="1200" dirty="0" smtClean="0">
              <a:solidFill>
                <a:schemeClr val="tx1"/>
              </a:solidFill>
              <a:effectLst/>
              <a:latin typeface="+mn-lt"/>
              <a:ea typeface="+mn-ea"/>
              <a:cs typeface="+mn-cs"/>
            </a:endParaRPr>
          </a:p>
          <a:p>
            <a:pPr algn="r" rtl="1"/>
            <a:r>
              <a:rPr lang="ur-PK" sz="1600" kern="1200" dirty="0" smtClean="0">
                <a:solidFill>
                  <a:schemeClr val="tx1"/>
                </a:solidFill>
                <a:effectLst/>
                <a:latin typeface="+mn-lt"/>
                <a:ea typeface="+mn-ea"/>
                <a:cs typeface="+mn-cs"/>
              </a:rPr>
              <a:t>٭بعض اوقات کسی کی نظروں سے ہم بہت عجیب کیفیات محسوس کرتے ہیں ،بے سکونی ہوتی ہے ،ہپناٹزم وغیرہ میں بھی نظروں کے ذریعے دماغ پر کنٹرول حاصل کیا جاتا ہے ۔</a:t>
            </a:r>
            <a:endParaRPr lang="en-US" sz="1600" kern="1200" dirty="0" smtClean="0">
              <a:solidFill>
                <a:schemeClr val="tx1"/>
              </a:solidFill>
              <a:effectLst/>
              <a:latin typeface="+mn-lt"/>
              <a:ea typeface="+mn-ea"/>
              <a:cs typeface="+mn-cs"/>
            </a:endParaRPr>
          </a:p>
          <a:p>
            <a:pPr algn="r" rtl="1"/>
            <a:r>
              <a:rPr lang="ur-PK" sz="1600" kern="1200" dirty="0" smtClean="0">
                <a:solidFill>
                  <a:schemeClr val="tx1"/>
                </a:solidFill>
                <a:effectLst/>
                <a:latin typeface="+mn-lt"/>
                <a:ea typeface="+mn-ea"/>
                <a:cs typeface="+mn-cs"/>
              </a:rPr>
              <a:t>٭قرآن وسنت سے پتہ چلتا ہے کہ </a:t>
            </a:r>
            <a:r>
              <a:rPr lang="ur-PK" sz="1600" b="1" kern="1200" dirty="0" smtClean="0">
                <a:solidFill>
                  <a:schemeClr val="tx1"/>
                </a:solidFill>
                <a:effectLst/>
                <a:latin typeface="+mn-lt"/>
                <a:ea typeface="+mn-ea"/>
                <a:cs typeface="+mn-cs"/>
              </a:rPr>
              <a:t>"نظر ِبد "</a:t>
            </a:r>
            <a:r>
              <a:rPr lang="ur-PK" sz="1600" kern="1200" dirty="0" smtClean="0">
                <a:solidFill>
                  <a:schemeClr val="tx1"/>
                </a:solidFill>
                <a:effectLst/>
                <a:latin typeface="+mn-lt"/>
                <a:ea typeface="+mn-ea"/>
                <a:cs typeface="+mn-cs"/>
              </a:rPr>
              <a:t>بالکل برحق ہے  ہمیں پتہ نہیں چلتا کیونکہ نظر ایک ریڈیائی قوت ہے جس کا اثر ہوتا ہے ۔</a:t>
            </a:r>
            <a:endParaRPr lang="en-US" sz="1600" kern="1200" dirty="0" smtClean="0">
              <a:solidFill>
                <a:schemeClr val="tx1"/>
              </a:solidFill>
              <a:effectLst/>
              <a:latin typeface="+mn-lt"/>
              <a:ea typeface="+mn-ea"/>
              <a:cs typeface="+mn-cs"/>
            </a:endParaRPr>
          </a:p>
          <a:p>
            <a:pPr algn="r" rtl="1"/>
            <a:r>
              <a:rPr lang="ur-PK" sz="1600" kern="1200" dirty="0" smtClean="0">
                <a:solidFill>
                  <a:schemeClr val="tx1"/>
                </a:solidFill>
                <a:effectLst/>
                <a:latin typeface="+mn-lt"/>
                <a:ea typeface="+mn-ea"/>
                <a:cs typeface="+mn-cs"/>
              </a:rPr>
              <a:t>٭اب تک جن تمام چیزوں سے ہم نے پناہ مانگی ان پر ہمارا کوئی اختیار نہیں۔</a:t>
            </a:r>
            <a:endParaRPr lang="en-US" sz="1600" kern="1200" dirty="0" smtClean="0">
              <a:solidFill>
                <a:schemeClr val="tx1"/>
              </a:solidFill>
              <a:effectLst/>
              <a:latin typeface="+mn-lt"/>
              <a:ea typeface="+mn-ea"/>
              <a:cs typeface="+mn-cs"/>
            </a:endParaRPr>
          </a:p>
          <a:p>
            <a:pPr algn="r" rtl="1"/>
            <a:endParaRPr lang="ur-PK" sz="1600" dirty="0" smtClean="0"/>
          </a:p>
          <a:p>
            <a:r>
              <a:rPr lang="en-US" sz="1600" dirty="0" smtClean="0"/>
              <a:t>Ultimate result of</a:t>
            </a:r>
            <a:r>
              <a:rPr lang="en-US" sz="1600" baseline="0" dirty="0" smtClean="0"/>
              <a:t> </a:t>
            </a:r>
            <a:r>
              <a:rPr lang="en-US" sz="1600" baseline="0" dirty="0" err="1" smtClean="0"/>
              <a:t>hasad</a:t>
            </a:r>
            <a:r>
              <a:rPr lang="en-US" sz="1600" baseline="0" dirty="0" smtClean="0"/>
              <a:t> is evil eye! Nazr! Is </a:t>
            </a:r>
            <a:r>
              <a:rPr lang="en-US" sz="1600" baseline="0" dirty="0" err="1" smtClean="0"/>
              <a:t>haqq</a:t>
            </a:r>
            <a:r>
              <a:rPr lang="en-US" sz="1600" baseline="0" dirty="0" smtClean="0"/>
              <a:t>! </a:t>
            </a:r>
            <a:r>
              <a:rPr lang="en-US" sz="1600" baseline="0" dirty="0" err="1" smtClean="0"/>
              <a:t>i</a:t>
            </a:r>
            <a:r>
              <a:rPr lang="en-US" sz="1200" kern="1200" baseline="0" dirty="0" smtClean="0">
                <a:solidFill>
                  <a:schemeClr val="tx1"/>
                </a:solidFill>
                <a:latin typeface="+mn-lt"/>
                <a:ea typeface="+mn-ea"/>
                <a:cs typeface="+mn-cs"/>
              </a:rPr>
              <a:t> And verily, those who disbelieve </a:t>
            </a:r>
            <a:r>
              <a:rPr lang="en-US" sz="1200" b="1" kern="1200" baseline="0" dirty="0" smtClean="0">
                <a:solidFill>
                  <a:schemeClr val="tx1"/>
                </a:solidFill>
                <a:latin typeface="+mn-lt"/>
                <a:ea typeface="+mn-ea"/>
                <a:cs typeface="+mn-cs"/>
              </a:rPr>
              <a:t>would almost make you slip with their eyes through</a:t>
            </a:r>
          </a:p>
          <a:p>
            <a:r>
              <a:rPr lang="en-US" sz="1200" kern="1200" baseline="0" dirty="0" err="1" smtClean="0">
                <a:solidFill>
                  <a:schemeClr val="tx1"/>
                </a:solidFill>
                <a:latin typeface="+mn-lt"/>
                <a:ea typeface="+mn-ea"/>
                <a:cs typeface="+mn-cs"/>
              </a:rPr>
              <a:t>hatredness</a:t>
            </a:r>
            <a:r>
              <a:rPr lang="en-US" sz="1200" kern="1200" baseline="0" dirty="0" smtClean="0">
                <a:solidFill>
                  <a:schemeClr val="tx1"/>
                </a:solidFill>
                <a:latin typeface="+mn-lt"/>
                <a:ea typeface="+mn-ea"/>
                <a:cs typeface="+mn-cs"/>
              </a:rPr>
              <a:t> when they hear the Reminder (the Quran), and they say: "Verily, he (Muhammad</a:t>
            </a:r>
          </a:p>
          <a:p>
            <a:r>
              <a:rPr lang="en-US" sz="1200" kern="1200" baseline="0" dirty="0" smtClean="0">
                <a:solidFill>
                  <a:schemeClr val="tx1"/>
                </a:solidFill>
                <a:latin typeface="+mn-lt"/>
                <a:ea typeface="+mn-ea"/>
                <a:cs typeface="+mn-cs"/>
              </a:rPr>
              <a:t>SAW) is a madman!" [</a:t>
            </a:r>
            <a:r>
              <a:rPr lang="en-US" sz="1200" kern="1200" baseline="0" dirty="0" err="1" smtClean="0">
                <a:solidFill>
                  <a:schemeClr val="tx1"/>
                </a:solidFill>
                <a:latin typeface="+mn-lt"/>
                <a:ea typeface="+mn-ea"/>
                <a:cs typeface="+mn-cs"/>
              </a:rPr>
              <a:t>Surah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Qalam</a:t>
            </a:r>
            <a:r>
              <a:rPr lang="en-US" sz="1200" kern="1200" baseline="0" dirty="0" smtClean="0">
                <a:solidFill>
                  <a:schemeClr val="tx1"/>
                </a:solidFill>
                <a:latin typeface="+mn-lt"/>
                <a:ea typeface="+mn-ea"/>
                <a:cs typeface="+mn-cs"/>
              </a:rPr>
              <a:t> 68:51</a:t>
            </a:r>
          </a:p>
          <a:p>
            <a:endParaRPr lang="en-US" sz="1600" baseline="0" dirty="0" smtClean="0"/>
          </a:p>
          <a:p>
            <a:r>
              <a:rPr lang="en-US" sz="1600" dirty="0" err="1" smtClean="0"/>
              <a:t>Hasad</a:t>
            </a:r>
            <a:r>
              <a:rPr lang="en-US" sz="1600" dirty="0" smtClean="0"/>
              <a:t>.. Staring has an </a:t>
            </a:r>
            <a:r>
              <a:rPr lang="en-US" sz="1600" dirty="0" err="1" smtClean="0"/>
              <a:t>affcet</a:t>
            </a:r>
            <a:r>
              <a:rPr lang="en-US" sz="1600" dirty="0" smtClean="0"/>
              <a:t>,</a:t>
            </a:r>
            <a:r>
              <a:rPr lang="en-US" sz="1600" baseline="0" dirty="0" smtClean="0"/>
              <a:t> you can control people from </a:t>
            </a:r>
          </a:p>
          <a:p>
            <a:r>
              <a:rPr lang="en-US" sz="1600" baseline="0" dirty="0" smtClean="0"/>
              <a:t>In a gathering if someone stares at you, you feel </a:t>
            </a:r>
            <a:r>
              <a:rPr lang="en-US" sz="1600" baseline="0" dirty="0" err="1" smtClean="0"/>
              <a:t>confortable</a:t>
            </a:r>
            <a:r>
              <a:rPr lang="en-US" sz="1600" baseline="0" dirty="0" smtClean="0"/>
              <a:t>, </a:t>
            </a:r>
            <a:r>
              <a:rPr lang="en-US" sz="1600" baseline="0" dirty="0" err="1" smtClean="0"/>
              <a:t>dawaba</a:t>
            </a:r>
            <a:r>
              <a:rPr lang="en-US" sz="1600" baseline="0" dirty="0" smtClean="0"/>
              <a:t>.. Psychologically </a:t>
            </a:r>
            <a:r>
              <a:rPr lang="en-US" sz="1600" baseline="0" dirty="0" err="1" smtClean="0"/>
              <a:t>ghalaba</a:t>
            </a:r>
            <a:r>
              <a:rPr lang="en-US" sz="1600" baseline="0" dirty="0" smtClean="0"/>
              <a:t>. True mind control techniques like </a:t>
            </a:r>
            <a:r>
              <a:rPr lang="en-US" sz="1600" baseline="0" dirty="0" err="1" smtClean="0"/>
              <a:t>mesmorize</a:t>
            </a:r>
            <a:r>
              <a:rPr lang="en-US" sz="1600" baseline="0" dirty="0" smtClean="0"/>
              <a:t>, </a:t>
            </a:r>
            <a:r>
              <a:rPr lang="en-US" sz="1600" baseline="0" dirty="0" err="1" smtClean="0"/>
              <a:t>hyponosis</a:t>
            </a:r>
            <a:r>
              <a:rPr lang="en-US" sz="1600" baseline="0" dirty="0" smtClean="0"/>
              <a:t> etc</a:t>
            </a:r>
          </a:p>
          <a:p>
            <a:r>
              <a:rPr lang="en-US" sz="1600" baseline="0" dirty="0" smtClean="0"/>
              <a:t> u can control </a:t>
            </a:r>
            <a:r>
              <a:rPr lang="en-US" sz="1600" baseline="0" dirty="0" err="1" smtClean="0"/>
              <a:t>ppl</a:t>
            </a:r>
            <a:r>
              <a:rPr lang="en-US" sz="1600" baseline="0" dirty="0" smtClean="0"/>
              <a:t> thru mind, like radiation we cant see it but its present.. Science has proven </a:t>
            </a:r>
            <a:r>
              <a:rPr lang="en-US" sz="1600" baseline="0" dirty="0" err="1" smtClean="0"/>
              <a:t>nazar</a:t>
            </a:r>
            <a:r>
              <a:rPr lang="en-US" sz="1600" baseline="0" dirty="0" smtClean="0"/>
              <a:t> has an affect, someone looks with love someone looks at anger,  </a:t>
            </a:r>
            <a:r>
              <a:rPr lang="en-US" sz="1600" baseline="0" dirty="0" err="1" smtClean="0"/>
              <a:t>nazar</a:t>
            </a:r>
            <a:r>
              <a:rPr lang="en-US" sz="1600" baseline="0" dirty="0" smtClean="0"/>
              <a:t> is </a:t>
            </a:r>
            <a:r>
              <a:rPr lang="en-US" sz="1600" baseline="0" dirty="0" err="1" smtClean="0"/>
              <a:t>haqq</a:t>
            </a:r>
            <a:endParaRPr lang="en-US" sz="1600" dirty="0" smtClean="0"/>
          </a:p>
          <a:p>
            <a:pPr lvl="0" algn="ctr" fontAlgn="base">
              <a:spcBef>
                <a:spcPct val="0"/>
              </a:spcBef>
              <a:spcAft>
                <a:spcPct val="0"/>
              </a:spcAft>
              <a:tabLst>
                <a:tab pos="457200" algn="l"/>
              </a:tabLst>
            </a:pPr>
            <a:endParaRPr lang="en-US" sz="1600" b="1" dirty="0" smtClean="0">
              <a:solidFill>
                <a:schemeClr val="tx2"/>
              </a:solidFill>
              <a:latin typeface="Agency FB" pitchFamily="34" charset="0"/>
              <a:ea typeface="Times New Roman" pitchFamily="18" charset="0"/>
              <a:cs typeface="Times New Roman" pitchFamily="18" charset="0"/>
            </a:endParaRPr>
          </a:p>
          <a:p>
            <a:r>
              <a:rPr lang="en-US" sz="1200" kern="1200" baseline="0" dirty="0" smtClean="0">
                <a:solidFill>
                  <a:schemeClr val="tx1"/>
                </a:solidFill>
                <a:latin typeface="+mn-lt"/>
                <a:ea typeface="+mn-ea"/>
                <a:cs typeface="+mn-cs"/>
              </a:rPr>
              <a:t>We are seeking Allah's protection from the one who has feelings of jealousy, and when he</a:t>
            </a:r>
          </a:p>
          <a:p>
            <a:r>
              <a:rPr lang="en-US" sz="1200" kern="1200" baseline="0" dirty="0" smtClean="0">
                <a:solidFill>
                  <a:schemeClr val="tx1"/>
                </a:solidFill>
                <a:latin typeface="+mn-lt"/>
                <a:ea typeface="+mn-ea"/>
                <a:cs typeface="+mn-cs"/>
              </a:rPr>
              <a:t>makes that jealousy manifest (i.e. through the evil eye etc.)</a:t>
            </a:r>
          </a:p>
          <a:p>
            <a:r>
              <a:rPr lang="en-US" sz="1200" kern="1200" baseline="0" dirty="0" smtClean="0">
                <a:solidFill>
                  <a:schemeClr val="tx1"/>
                </a:solidFill>
                <a:latin typeface="+mn-lt"/>
                <a:ea typeface="+mn-ea"/>
                <a:cs typeface="+mn-cs"/>
              </a:rPr>
              <a:t>Putting this ayah into the </a:t>
            </a:r>
            <a:r>
              <a:rPr lang="en-US" sz="1200" b="1" kern="1200" baseline="0" dirty="0" smtClean="0">
                <a:solidFill>
                  <a:schemeClr val="tx1"/>
                </a:solidFill>
                <a:latin typeface="+mn-lt"/>
                <a:ea typeface="+mn-ea"/>
                <a:cs typeface="+mn-cs"/>
              </a:rPr>
              <a:t>Main Theme of Darkness, we see that the envious/jealous person will</a:t>
            </a:r>
          </a:p>
          <a:p>
            <a:r>
              <a:rPr lang="en-US" sz="1200" kern="1200" baseline="0" dirty="0" smtClean="0">
                <a:solidFill>
                  <a:schemeClr val="tx1"/>
                </a:solidFill>
                <a:latin typeface="+mn-lt"/>
                <a:ea typeface="+mn-ea"/>
                <a:cs typeface="+mn-cs"/>
              </a:rPr>
              <a:t>never show his jealousy in your face, but he will do it behind your back.</a:t>
            </a:r>
          </a:p>
          <a:p>
            <a:r>
              <a:rPr lang="en-US" sz="1200" kern="1200" baseline="0" dirty="0" smtClean="0">
                <a:solidFill>
                  <a:schemeClr val="tx1"/>
                </a:solidFill>
                <a:latin typeface="+mn-lt"/>
                <a:ea typeface="+mn-ea"/>
                <a:cs typeface="+mn-cs"/>
              </a:rPr>
              <a:t>In ways which you won't be able to know who asked the magician, a harm which is unseen to</a:t>
            </a:r>
          </a:p>
          <a:p>
            <a:r>
              <a:rPr lang="en-US" sz="1200" kern="1200" baseline="0" dirty="0" smtClean="0">
                <a:solidFill>
                  <a:schemeClr val="tx1"/>
                </a:solidFill>
                <a:latin typeface="+mn-lt"/>
                <a:ea typeface="+mn-ea"/>
                <a:cs typeface="+mn-cs"/>
              </a:rPr>
              <a:t>you [Again, this is what </a:t>
            </a:r>
            <a:r>
              <a:rPr lang="en-US" sz="1200" kern="1200" baseline="0" dirty="0" err="1" smtClean="0">
                <a:solidFill>
                  <a:schemeClr val="tx1"/>
                </a:solidFill>
                <a:latin typeface="+mn-lt"/>
                <a:ea typeface="+mn-ea"/>
                <a:cs typeface="+mn-cs"/>
              </a:rPr>
              <a:t>Isti'aadha</a:t>
            </a:r>
            <a:r>
              <a:rPr lang="en-US" sz="1200" kern="1200" baseline="0" dirty="0" smtClean="0">
                <a:solidFill>
                  <a:schemeClr val="tx1"/>
                </a:solidFill>
                <a:latin typeface="+mn-lt"/>
                <a:ea typeface="+mn-ea"/>
                <a:cs typeface="+mn-cs"/>
              </a:rPr>
              <a:t> is - to seek refuge from an unseen enemy.]</a:t>
            </a:r>
            <a:endParaRPr lang="en-US" sz="1600" b="1" dirty="0" smtClean="0">
              <a:solidFill>
                <a:schemeClr val="tx2"/>
              </a:solidFill>
              <a:latin typeface="Agency FB" pitchFamily="34" charset="0"/>
              <a:ea typeface="Times New Roman" pitchFamily="18" charset="0"/>
              <a:cs typeface="Times New Roman" pitchFamily="18" charset="0"/>
            </a:endParaRPr>
          </a:p>
          <a:p>
            <a:pPr lvl="0" algn="ctr" fontAlgn="base">
              <a:spcBef>
                <a:spcPct val="0"/>
              </a:spcBef>
              <a:spcAft>
                <a:spcPct val="0"/>
              </a:spcAft>
              <a:tabLst>
                <a:tab pos="457200" algn="l"/>
              </a:tabLst>
            </a:pPr>
            <a:r>
              <a:rPr lang="en-US" sz="1600" b="1" dirty="0" smtClean="0">
                <a:solidFill>
                  <a:schemeClr val="tx2"/>
                </a:solidFill>
                <a:latin typeface="Agency FB" pitchFamily="34" charset="0"/>
                <a:ea typeface="Times New Roman" pitchFamily="18" charset="0"/>
                <a:cs typeface="Times New Roman" pitchFamily="18" charset="0"/>
              </a:rPr>
              <a:t>Perhaps you are aware of the idea of the “evil eye” in Islam.</a:t>
            </a:r>
            <a:endParaRPr lang="en-US" sz="1600" b="1" dirty="0" smtClean="0">
              <a:solidFill>
                <a:schemeClr val="tx2"/>
              </a:solidFill>
              <a:latin typeface="Agency FB" pitchFamily="34" charset="0"/>
            </a:endParaRPr>
          </a:p>
          <a:p>
            <a:pPr lvl="0" algn="ctr" eaLnBrk="0" fontAlgn="base" hangingPunct="0">
              <a:spcBef>
                <a:spcPct val="0"/>
              </a:spcBef>
              <a:spcAft>
                <a:spcPct val="0"/>
              </a:spcAft>
              <a:tabLst>
                <a:tab pos="457200" algn="l"/>
              </a:tabLst>
            </a:pPr>
            <a:endParaRPr lang="en-US" sz="1200" b="1" dirty="0" smtClean="0">
              <a:solidFill>
                <a:schemeClr val="accent2">
                  <a:lumMod val="50000"/>
                </a:schemeClr>
              </a:solidFill>
              <a:latin typeface="Georgia" pitchFamily="18" charset="0"/>
              <a:ea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en-US" sz="1200" b="1" dirty="0" smtClean="0">
                <a:solidFill>
                  <a:schemeClr val="accent2">
                    <a:lumMod val="50000"/>
                  </a:schemeClr>
                </a:solidFill>
                <a:latin typeface="Georgia" pitchFamily="18" charset="0"/>
                <a:ea typeface="Times New Roman" pitchFamily="18" charset="0"/>
                <a:cs typeface="Times New Roman" pitchFamily="18" charset="0"/>
              </a:rPr>
              <a:t>This happens when someone sees something that another person has and they grow jealous of them. </a:t>
            </a:r>
          </a:p>
          <a:p>
            <a:pPr lvl="0" algn="ctr" eaLnBrk="0" fontAlgn="base" hangingPunct="0">
              <a:spcBef>
                <a:spcPct val="0"/>
              </a:spcBef>
              <a:spcAft>
                <a:spcPct val="0"/>
              </a:spcAft>
              <a:tabLst>
                <a:tab pos="457200" algn="l"/>
              </a:tabLst>
            </a:pPr>
            <a:r>
              <a:rPr lang="en-US" sz="1200" b="1" dirty="0" smtClean="0">
                <a:solidFill>
                  <a:schemeClr val="accent2">
                    <a:lumMod val="50000"/>
                  </a:schemeClr>
                </a:solidFill>
                <a:latin typeface="Georgia" pitchFamily="18" charset="0"/>
                <a:ea typeface="Times New Roman" pitchFamily="18" charset="0"/>
                <a:cs typeface="Times New Roman" pitchFamily="18" charset="0"/>
              </a:rPr>
              <a:t>They are upset that they do not have it. </a:t>
            </a:r>
          </a:p>
          <a:p>
            <a:pPr lvl="0" algn="ctr" eaLnBrk="0" fontAlgn="base" hangingPunct="0">
              <a:spcBef>
                <a:spcPct val="0"/>
              </a:spcBef>
              <a:spcAft>
                <a:spcPct val="0"/>
              </a:spcAft>
              <a:tabLst>
                <a:tab pos="457200" algn="l"/>
              </a:tabLst>
            </a:pPr>
            <a:r>
              <a:rPr lang="en-US" sz="1200" b="1" dirty="0" smtClean="0">
                <a:solidFill>
                  <a:schemeClr val="accent2">
                    <a:lumMod val="50000"/>
                  </a:schemeClr>
                </a:solidFill>
                <a:latin typeface="Georgia" pitchFamily="18" charset="0"/>
                <a:ea typeface="Times New Roman" pitchFamily="18" charset="0"/>
                <a:cs typeface="Times New Roman" pitchFamily="18" charset="0"/>
              </a:rPr>
              <a:t>The envious one watches the other person with resentment and anger and as a result brings some harm to them.</a:t>
            </a:r>
            <a:endParaRPr lang="en-US" sz="1200" b="1" dirty="0" smtClean="0">
              <a:solidFill>
                <a:schemeClr val="accent2">
                  <a:lumMod val="50000"/>
                </a:schemeClr>
              </a:solidFill>
              <a:latin typeface="Arial" pitchFamily="34" charset="0"/>
            </a:endParaRPr>
          </a:p>
          <a:p>
            <a:pPr lvl="0" algn="ctr" eaLnBrk="0" fontAlgn="base" hangingPunct="0">
              <a:spcBef>
                <a:spcPct val="0"/>
              </a:spcBef>
              <a:spcAft>
                <a:spcPct val="0"/>
              </a:spcAft>
              <a:tabLst>
                <a:tab pos="457200" algn="l"/>
              </a:tabLst>
            </a:pPr>
            <a:r>
              <a:rPr lang="en-US" sz="1200" b="1" dirty="0" smtClean="0">
                <a:solidFill>
                  <a:schemeClr val="tx2"/>
                </a:solidFill>
                <a:latin typeface="Georgia" pitchFamily="18" charset="0"/>
                <a:ea typeface="Times New Roman" pitchFamily="18" charset="0"/>
                <a:cs typeface="Times New Roman" pitchFamily="18" charset="0"/>
              </a:rPr>
              <a:t>There are actually two levels of envy.</a:t>
            </a:r>
            <a:endParaRPr lang="en-US" sz="1200" b="1" dirty="0" smtClean="0">
              <a:solidFill>
                <a:schemeClr val="tx2"/>
              </a:solidFill>
              <a:latin typeface="Arial" pitchFamily="34" charset="0"/>
            </a:endParaRPr>
          </a:p>
          <a:p>
            <a:pPr lvl="0" algn="ctr" eaLnBrk="0" fontAlgn="base" hangingPunct="0">
              <a:spcBef>
                <a:spcPct val="0"/>
              </a:spcBef>
              <a:spcAft>
                <a:spcPct val="0"/>
              </a:spcAft>
              <a:buFont typeface="Arial" pitchFamily="34" charset="0"/>
              <a:buChar char="•"/>
              <a:tabLst>
                <a:tab pos="457200" algn="l"/>
              </a:tabLst>
            </a:pPr>
            <a:r>
              <a:rPr lang="en-US" sz="1200" b="1" dirty="0" smtClean="0">
                <a:solidFill>
                  <a:schemeClr val="accent2">
                    <a:lumMod val="50000"/>
                  </a:schemeClr>
                </a:solidFill>
                <a:latin typeface="inherit" charset="0"/>
                <a:ea typeface="Times New Roman" pitchFamily="18" charset="0"/>
                <a:cs typeface="Times New Roman" pitchFamily="18" charset="0"/>
              </a:rPr>
              <a:t>The first is when you become upset that someone else has something you want. </a:t>
            </a:r>
            <a:r>
              <a:rPr lang="en-US" sz="1200" b="1" dirty="0" smtClean="0">
                <a:solidFill>
                  <a:schemeClr val="tx2"/>
                </a:solidFill>
                <a:latin typeface="inherit" charset="0"/>
                <a:ea typeface="Times New Roman" pitchFamily="18" charset="0"/>
                <a:cs typeface="Times New Roman" pitchFamily="18" charset="0"/>
              </a:rPr>
              <a:t>You question Allah as to why you did not get it and if this person even truly deserves it.</a:t>
            </a:r>
            <a:endParaRPr lang="en-US" sz="1200" b="1" dirty="0" smtClean="0">
              <a:solidFill>
                <a:schemeClr val="tx2"/>
              </a:solidFill>
              <a:latin typeface="Arial" pitchFamily="34" charset="0"/>
            </a:endParaRPr>
          </a:p>
          <a:p>
            <a:pPr lvl="0" algn="ctr" eaLnBrk="0" fontAlgn="base" hangingPunct="0">
              <a:spcBef>
                <a:spcPct val="0"/>
              </a:spcBef>
              <a:spcAft>
                <a:spcPct val="0"/>
              </a:spcAft>
              <a:buFontTx/>
              <a:buChar char="•"/>
              <a:tabLst>
                <a:tab pos="457200" algn="l"/>
              </a:tabLst>
            </a:pPr>
            <a:endParaRPr lang="en-US" sz="1200" b="1" dirty="0" smtClean="0">
              <a:solidFill>
                <a:schemeClr val="accent2">
                  <a:lumMod val="50000"/>
                </a:schemeClr>
              </a:solidFill>
              <a:latin typeface="inherit" charset="0"/>
              <a:ea typeface="Times New Roman" pitchFamily="18" charset="0"/>
              <a:cs typeface="Times New Roman" pitchFamily="18" charset="0"/>
            </a:endParaRPr>
          </a:p>
          <a:p>
            <a:pPr lvl="0" algn="ctr" eaLnBrk="0" fontAlgn="base" hangingPunct="0">
              <a:spcBef>
                <a:spcPct val="0"/>
              </a:spcBef>
              <a:spcAft>
                <a:spcPct val="0"/>
              </a:spcAft>
              <a:buFontTx/>
              <a:buChar char="•"/>
              <a:tabLst>
                <a:tab pos="457200" algn="l"/>
              </a:tabLst>
            </a:pPr>
            <a:r>
              <a:rPr lang="en-US" sz="1200" b="1" dirty="0" smtClean="0">
                <a:solidFill>
                  <a:schemeClr val="accent2">
                    <a:lumMod val="50000"/>
                  </a:schemeClr>
                </a:solidFill>
                <a:latin typeface="inherit" charset="0"/>
                <a:ea typeface="Times New Roman" pitchFamily="18" charset="0"/>
                <a:cs typeface="Times New Roman" pitchFamily="18" charset="0"/>
              </a:rPr>
              <a:t>The second is when you become so envious, </a:t>
            </a:r>
            <a:r>
              <a:rPr lang="en-US" sz="1200" b="1" dirty="0" smtClean="0">
                <a:solidFill>
                  <a:schemeClr val="tx2"/>
                </a:solidFill>
                <a:latin typeface="inherit" charset="0"/>
                <a:ea typeface="Times New Roman" pitchFamily="18" charset="0"/>
                <a:cs typeface="Times New Roman" pitchFamily="18" charset="0"/>
              </a:rPr>
              <a:t>that you hope the other person loses whatever item they have. </a:t>
            </a:r>
            <a:r>
              <a:rPr lang="en-US" sz="1200" b="1" dirty="0" smtClean="0">
                <a:solidFill>
                  <a:schemeClr val="accent2">
                    <a:lumMod val="50000"/>
                  </a:schemeClr>
                </a:solidFill>
                <a:latin typeface="inherit" charset="0"/>
                <a:ea typeface="Times New Roman" pitchFamily="18" charset="0"/>
                <a:cs typeface="Times New Roman" pitchFamily="18" charset="0"/>
              </a:rPr>
              <a:t>That is definitely the most dangerous form of envy.</a:t>
            </a:r>
            <a:endParaRPr lang="en-US" sz="1200" b="1" dirty="0" smtClean="0">
              <a:solidFill>
                <a:schemeClr val="accent2">
                  <a:lumMod val="50000"/>
                </a:schemeClr>
              </a:solidFill>
              <a:latin typeface="Arial" pitchFamily="34" charset="0"/>
            </a:endParaRPr>
          </a:p>
          <a:p>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129586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89263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ur-PK" sz="1200" kern="1200" dirty="0" smtClean="0">
                <a:solidFill>
                  <a:schemeClr val="tx1"/>
                </a:solidFill>
                <a:effectLst/>
                <a:latin typeface="+mn-lt"/>
                <a:ea typeface="+mn-ea"/>
                <a:cs typeface="+mn-cs"/>
              </a:rPr>
              <a:t>سورۃ الفلق اور سورۃ الناس کے علاوہ نبی کریمﷺکے ذریعے سے نظرِبد سے بچنے کے لئے ہمیں مسنون دعائیں بھی سکھائی گئی ہیں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اعوذ بکلمات اللہ التامۃ من کل شیطان و ھامۃ ومن کل عین لامۃ</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میں ہر شیطان اور موذی جاندار اور ہر نظرِبد سے اللہ کے کامل اور پُر اثر کلمات کے ذریعے پناہ مانگتا ہوں۔</a:t>
            </a:r>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996583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r" rtl="1"/>
            <a:r>
              <a:rPr lang="ur-PK" sz="1200" kern="1200" dirty="0" smtClean="0">
                <a:solidFill>
                  <a:schemeClr val="tx1"/>
                </a:solidFill>
                <a:effectLst/>
                <a:latin typeface="+mn-lt"/>
                <a:ea typeface="+mn-ea"/>
                <a:cs typeface="+mn-cs"/>
              </a:rPr>
              <a:t>اس ویڈیو سے ہمیں کیا درس ملا ؟کہ ہم کس طرح نظرِبد کو خود اپنی زندگی میں دعوت دیتے ہیں کہ فیس بک پر اپنی مختلف اچھی چیزیں شئیر کرتے ہیں  کبھی کھانے کی تصویراپ لوڈ کر دی ،کبھی گھومنے پھرنے گئے تو وہاں کی کر دی ،کبھی کپڑوں کی اور کبھی کسی اور چیز کی ۔بعض لوگ تو ان چیزوں کو رکھنے کے اہل نہیں ہوتے ،ان کے مالی حالات اچھے نہیں ہوتے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لوگوں کو ایک گھر بنانے میں پوری زندگی لگ جاتی ہیں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 اس کے برعکس اسلام ہمیں کیا سکھاتا ہے ۔حدیث رسول ﷺکا مفہوم ہے کہ ،اگر تم پھل کھاو تو اس کے چھلکے بھی باہر نہ پھینکو کہ اگر کوئی خرید نہیں سکتا تو اسے دیکھ کر ملال ہو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 ہمارے شئیر کرنے اور لوگوں کو بتانے کی وجہ یہ ہوتی ہے کہ لوگ ہم سے مرعوب ہوں ۔</a:t>
            </a:r>
            <a:endParaRPr lang="en-US" sz="1200" kern="1200" dirty="0" smtClean="0">
              <a:solidFill>
                <a:schemeClr val="tx1"/>
              </a:solidFill>
              <a:effectLst/>
              <a:latin typeface="+mn-lt"/>
              <a:ea typeface="+mn-ea"/>
              <a:cs typeface="+mn-cs"/>
            </a:endParaRPr>
          </a:p>
          <a:p>
            <a:pPr marL="457200" marR="0" algn="r" rtl="1">
              <a:lnSpc>
                <a:spcPct val="115000"/>
              </a:lnSpc>
              <a:spcBef>
                <a:spcPts val="0"/>
              </a:spcBef>
              <a:spcAft>
                <a:spcPts val="0"/>
              </a:spcAft>
            </a:pPr>
            <a:endParaRPr lang="ur-PK" sz="1200" dirty="0" smtClean="0">
              <a:effectLst/>
              <a:latin typeface="Jameel Noori Nastaleeq"/>
              <a:ea typeface="Calibri"/>
              <a:cs typeface="Arial"/>
            </a:endParaRPr>
          </a:p>
          <a:p>
            <a:pPr marL="457200" marR="0" algn="r" rtl="1">
              <a:lnSpc>
                <a:spcPct val="115000"/>
              </a:lnSpc>
              <a:spcBef>
                <a:spcPts val="0"/>
              </a:spcBef>
              <a:spcAft>
                <a:spcPts val="0"/>
              </a:spcAft>
            </a:pPr>
            <a:r>
              <a:rPr lang="en-US" sz="1200" dirty="0" smtClean="0">
                <a:effectLst/>
                <a:latin typeface="Jameel Noori Nastaleeq"/>
                <a:ea typeface="Calibri"/>
                <a:cs typeface="Arial"/>
              </a:rPr>
              <a:t> </a:t>
            </a:r>
            <a:r>
              <a:rPr lang="ur-PK" sz="1200" dirty="0" smtClean="0">
                <a:effectLst/>
                <a:latin typeface="Jameel Noori Nastaleeq"/>
                <a:ea typeface="Calibri"/>
                <a:cs typeface="+mn-cs"/>
              </a:rPr>
              <a:t>لہذا ہمیں عملاً کیا کام کرنے ہیں ؟</a:t>
            </a:r>
            <a:endParaRPr lang="en-US" sz="1000" dirty="0" smtClean="0">
              <a:effectLst/>
              <a:latin typeface="+mn-lt"/>
              <a:ea typeface="Calibri"/>
              <a:cs typeface="Arial"/>
            </a:endParaRPr>
          </a:p>
          <a:p>
            <a:pPr marL="457200" marR="0" algn="r" rtl="1">
              <a:lnSpc>
                <a:spcPct val="115000"/>
              </a:lnSpc>
              <a:spcBef>
                <a:spcPts val="0"/>
              </a:spcBef>
              <a:spcAft>
                <a:spcPts val="0"/>
              </a:spcAft>
            </a:pPr>
            <a:r>
              <a:rPr lang="ur-PK" sz="1200" dirty="0" smtClean="0">
                <a:effectLst/>
                <a:latin typeface="+mn-lt"/>
                <a:ea typeface="Calibri"/>
                <a:cs typeface="Jameel Noori Nastaleeq"/>
              </a:rPr>
              <a:t>۔ دکھاوے سے بچنا ہے </a:t>
            </a:r>
            <a:endParaRPr lang="en-US" sz="1000" dirty="0" smtClean="0">
              <a:effectLst/>
              <a:latin typeface="+mn-lt"/>
              <a:ea typeface="Calibri"/>
              <a:cs typeface="Arial"/>
            </a:endParaRPr>
          </a:p>
          <a:p>
            <a:pPr marL="457200" marR="0" algn="r" rtl="1">
              <a:lnSpc>
                <a:spcPct val="115000"/>
              </a:lnSpc>
              <a:spcBef>
                <a:spcPts val="0"/>
              </a:spcBef>
              <a:spcAft>
                <a:spcPts val="0"/>
              </a:spcAft>
            </a:pPr>
            <a:r>
              <a:rPr lang="ur-PK" sz="1200" dirty="0" smtClean="0">
                <a:effectLst/>
                <a:latin typeface="+mn-lt"/>
                <a:ea typeface="Calibri"/>
                <a:cs typeface="Jameel Noori Nastaleeq"/>
              </a:rPr>
              <a:t>۔اپنی طرزِ زندگی کو سادہ بنانا ہے ۔</a:t>
            </a:r>
            <a:endParaRPr lang="en-US" sz="1000" dirty="0" smtClean="0">
              <a:effectLst/>
              <a:latin typeface="+mn-lt"/>
              <a:ea typeface="Calibri"/>
              <a:cs typeface="Arial"/>
            </a:endParaRPr>
          </a:p>
          <a:p>
            <a:pPr marL="457200" marR="0" algn="r" rtl="1">
              <a:lnSpc>
                <a:spcPct val="115000"/>
              </a:lnSpc>
              <a:spcBef>
                <a:spcPts val="0"/>
              </a:spcBef>
              <a:spcAft>
                <a:spcPts val="0"/>
              </a:spcAft>
            </a:pPr>
            <a:r>
              <a:rPr lang="ur-PK" sz="1200" dirty="0" smtClean="0">
                <a:effectLst/>
                <a:latin typeface="+mn-lt"/>
                <a:ea typeface="Calibri"/>
                <a:cs typeface="Jameel Noori Nastaleeq"/>
              </a:rPr>
              <a:t>۔ اگر مزہ لینا ہے تو صرف اپنی حد تک دنیا کو نہ بتائیں ۔</a:t>
            </a:r>
            <a:endParaRPr lang="en-US" sz="1000" dirty="0" smtClean="0">
              <a:effectLst/>
              <a:latin typeface="+mn-lt"/>
              <a:ea typeface="Calibri"/>
              <a:cs typeface="Arial"/>
            </a:endParaRPr>
          </a:p>
          <a:p>
            <a:pPr algn="r" rtl="1"/>
            <a:r>
              <a:rPr lang="ur-PK" sz="1200" dirty="0" smtClean="0">
                <a:effectLst/>
                <a:ea typeface="Calibri"/>
                <a:cs typeface="Jameel Noori Nastaleeq"/>
              </a:rPr>
              <a:t>۔ دوسروں کی مدد کا جذبہ پیدا کرنا ہے ۔</a:t>
            </a:r>
            <a:endParaRPr lang="ur-PK" dirty="0" smtClean="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87133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200" kern="1200" dirty="0" smtClean="0">
                <a:solidFill>
                  <a:schemeClr val="tx1"/>
                </a:solidFill>
                <a:effectLst/>
                <a:latin typeface="+mn-lt"/>
                <a:ea typeface="+mn-ea"/>
                <a:cs typeface="+mn-cs"/>
              </a:rPr>
              <a:t>تلاوت و ترجمہ </a:t>
            </a:r>
            <a:endParaRPr lang="en-US" dirty="0" smtClean="0"/>
          </a:p>
          <a:p>
            <a:pPr algn="r" rtl="1"/>
            <a:r>
              <a:rPr lang="ur-PK" sz="1200" kern="1200" dirty="0" smtClean="0">
                <a:solidFill>
                  <a:schemeClr val="tx1"/>
                </a:solidFill>
                <a:effectLst/>
                <a:latin typeface="+mn-lt"/>
                <a:ea typeface="+mn-ea"/>
                <a:cs typeface="+mn-cs"/>
              </a:rPr>
              <a:t>ان دونوں سورتوں کی احادیث میں بے انتہا فضیلت و اہمیت آئی ہے ۔ان دونوں سورتوں کو ملا کر معوذتین کہا جاتا ہے ۔کیونکہ عموماًیہ دونوں ساتھ پڑھی جاتی ہیں اور ان دونوں میں پناہ طلب کی گئی ہے </a:t>
            </a:r>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34299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ur-PK" sz="1600" dirty="0" smtClean="0">
                <a:effectLst/>
                <a:ea typeface="Calibri"/>
                <a:cs typeface="Jameel Noori Nastaleeq"/>
              </a:rPr>
              <a:t>(پچھلی بات دہرائی گئی ہے ) </a:t>
            </a:r>
            <a:endParaRPr lang="ur-PK" sz="1600" b="1" dirty="0" smtClean="0">
              <a:solidFill>
                <a:schemeClr val="tx2"/>
              </a:solidFill>
              <a:latin typeface="Agency FB" pitchFamily="34" charset="0"/>
            </a:endParaRPr>
          </a:p>
          <a:p>
            <a:pPr algn="ctr"/>
            <a:r>
              <a:rPr lang="en-US" sz="1600" b="1" dirty="0" smtClean="0">
                <a:solidFill>
                  <a:schemeClr val="tx2"/>
                </a:solidFill>
                <a:latin typeface="Agency FB" pitchFamily="34" charset="0"/>
              </a:rPr>
              <a:t>If someone envies you then the worst that they can do to you is to cause some harm in this world</a:t>
            </a:r>
            <a:r>
              <a:rPr lang="en-US" sz="1200" b="1" dirty="0" smtClean="0">
                <a:solidFill>
                  <a:schemeClr val="accent2">
                    <a:lumMod val="50000"/>
                  </a:schemeClr>
                </a:solidFill>
              </a:rPr>
              <a:t>.</a:t>
            </a:r>
          </a:p>
          <a:p>
            <a:pPr algn="ctr"/>
            <a:endParaRPr lang="en-US" sz="1200" b="1" dirty="0" smtClean="0">
              <a:solidFill>
                <a:schemeClr val="accent2">
                  <a:lumMod val="50000"/>
                </a:schemeClr>
              </a:solidFill>
            </a:endParaRPr>
          </a:p>
          <a:p>
            <a:pPr algn="ctr"/>
            <a:r>
              <a:rPr lang="en-US" sz="1200" b="1" dirty="0" smtClean="0">
                <a:solidFill>
                  <a:schemeClr val="accent2">
                    <a:lumMod val="50000"/>
                  </a:schemeClr>
                </a:solidFill>
              </a:rPr>
              <a:t> But now think that if you yourself would become </a:t>
            </a:r>
          </a:p>
          <a:p>
            <a:pPr algn="ctr"/>
            <a:r>
              <a:rPr lang="en-US" sz="1200" b="1" dirty="0" smtClean="0">
                <a:solidFill>
                  <a:schemeClr val="accent2">
                    <a:lumMod val="50000"/>
                  </a:schemeClr>
                </a:solidFill>
              </a:rPr>
              <a:t>envious. What are the terrible consequences of that? </a:t>
            </a:r>
          </a:p>
          <a:p>
            <a:pPr algn="ctr"/>
            <a:r>
              <a:rPr lang="en-US" sz="1200" b="1" dirty="0" smtClean="0">
                <a:solidFill>
                  <a:schemeClr val="accent2">
                    <a:lumMod val="50000"/>
                  </a:schemeClr>
                </a:solidFill>
              </a:rPr>
              <a:t>First of all you would become distant from </a:t>
            </a:r>
          </a:p>
          <a:p>
            <a:pPr algn="ctr"/>
            <a:r>
              <a:rPr lang="en-US" sz="1200" b="1" dirty="0" smtClean="0">
                <a:solidFill>
                  <a:schemeClr val="accent2">
                    <a:lumMod val="50000"/>
                  </a:schemeClr>
                </a:solidFill>
              </a:rPr>
              <a:t>Allah (</a:t>
            </a:r>
            <a:r>
              <a:rPr lang="en-US" sz="1200" b="1" dirty="0" err="1" smtClean="0">
                <a:solidFill>
                  <a:schemeClr val="accent2">
                    <a:lumMod val="50000"/>
                  </a:schemeClr>
                </a:solidFill>
              </a:rPr>
              <a:t>swt</a:t>
            </a:r>
            <a:r>
              <a:rPr lang="en-US" sz="1200" b="1" dirty="0" smtClean="0">
                <a:solidFill>
                  <a:schemeClr val="accent2">
                    <a:lumMod val="50000"/>
                  </a:schemeClr>
                </a:solidFill>
              </a:rPr>
              <a:t>) in the life of this world. </a:t>
            </a:r>
          </a:p>
          <a:p>
            <a:pPr algn="ctr"/>
            <a:r>
              <a:rPr lang="en-US" sz="1200" b="1" dirty="0" smtClean="0">
                <a:solidFill>
                  <a:schemeClr val="accent2">
                    <a:lumMod val="50000"/>
                  </a:schemeClr>
                </a:solidFill>
              </a:rPr>
              <a:t>You would cease remembering Him (</a:t>
            </a:r>
            <a:r>
              <a:rPr lang="en-US" sz="1200" b="1" dirty="0" err="1" smtClean="0">
                <a:solidFill>
                  <a:schemeClr val="accent2">
                    <a:lumMod val="50000"/>
                  </a:schemeClr>
                </a:solidFill>
              </a:rPr>
              <a:t>swt</a:t>
            </a:r>
            <a:r>
              <a:rPr lang="en-US" sz="1200" b="1" dirty="0" smtClean="0">
                <a:solidFill>
                  <a:schemeClr val="accent2">
                    <a:lumMod val="50000"/>
                  </a:schemeClr>
                </a:solidFill>
              </a:rPr>
              <a:t>). You would only be </a:t>
            </a:r>
          </a:p>
          <a:p>
            <a:pPr algn="ctr"/>
            <a:r>
              <a:rPr lang="en-US" sz="1200" b="1" dirty="0" smtClean="0">
                <a:solidFill>
                  <a:schemeClr val="accent2">
                    <a:lumMod val="50000"/>
                  </a:schemeClr>
                </a:solidFill>
              </a:rPr>
              <a:t>thinking about that person whom you envy and whatever it is that they have been given.</a:t>
            </a:r>
          </a:p>
          <a:p>
            <a:pPr algn="ctr"/>
            <a:r>
              <a:rPr lang="en-US" sz="1200" b="1" dirty="0" smtClean="0">
                <a:solidFill>
                  <a:schemeClr val="accent2">
                    <a:lumMod val="50000"/>
                  </a:schemeClr>
                </a:solidFill>
              </a:rPr>
              <a:t>Can you imagine the sorrow and the grief that would consume your heart once you have left the Divine Presence? </a:t>
            </a:r>
          </a:p>
          <a:p>
            <a:pPr algn="ctr"/>
            <a:r>
              <a:rPr lang="en-US" sz="1200" b="1" dirty="0" smtClean="0">
                <a:solidFill>
                  <a:schemeClr val="accent2">
                    <a:lumMod val="50000"/>
                  </a:schemeClr>
                </a:solidFill>
              </a:rPr>
              <a:t>Once you are no longer  among those who worship and remember Allah (</a:t>
            </a:r>
            <a:r>
              <a:rPr lang="en-US" sz="1200" b="1" dirty="0" err="1" smtClean="0">
                <a:solidFill>
                  <a:schemeClr val="accent2">
                    <a:lumMod val="50000"/>
                  </a:schemeClr>
                </a:solidFill>
              </a:rPr>
              <a:t>swt</a:t>
            </a:r>
            <a:r>
              <a:rPr lang="en-US" sz="1200" b="1" dirty="0" smtClean="0">
                <a:solidFill>
                  <a:schemeClr val="accent2">
                    <a:lumMod val="50000"/>
                  </a:schemeClr>
                </a:solidFill>
              </a:rPr>
              <a:t>). </a:t>
            </a:r>
          </a:p>
          <a:p>
            <a:pPr algn="ctr"/>
            <a:r>
              <a:rPr lang="en-US" sz="1200" b="1" dirty="0" smtClean="0">
                <a:solidFill>
                  <a:schemeClr val="accent2">
                    <a:lumMod val="50000"/>
                  </a:schemeClr>
                </a:solidFill>
              </a:rPr>
              <a:t>But this would only be the beginning of the torment.</a:t>
            </a:r>
          </a:p>
          <a:p>
            <a:pPr algn="ctr"/>
            <a:r>
              <a:rPr lang="en-US" sz="1200" b="1" dirty="0" smtClean="0">
                <a:solidFill>
                  <a:schemeClr val="accent2">
                    <a:lumMod val="50000"/>
                  </a:schemeClr>
                </a:solidFill>
              </a:rPr>
              <a:t> In the Hereafter you would return to your </a:t>
            </a:r>
            <a:r>
              <a:rPr lang="en-US" sz="1200" b="1" dirty="0" err="1" smtClean="0">
                <a:solidFill>
                  <a:schemeClr val="accent2">
                    <a:lumMod val="50000"/>
                  </a:schemeClr>
                </a:solidFill>
              </a:rPr>
              <a:t>Rabb</a:t>
            </a:r>
            <a:r>
              <a:rPr lang="en-US" sz="1200" b="1" dirty="0" smtClean="0">
                <a:solidFill>
                  <a:schemeClr val="accent2">
                    <a:lumMod val="50000"/>
                  </a:schemeClr>
                </a:solidFill>
              </a:rPr>
              <a:t> with Him (</a:t>
            </a:r>
            <a:r>
              <a:rPr lang="en-US" sz="1200" b="1" dirty="0" err="1" smtClean="0">
                <a:solidFill>
                  <a:schemeClr val="accent2">
                    <a:lumMod val="50000"/>
                  </a:schemeClr>
                </a:solidFill>
              </a:rPr>
              <a:t>swt</a:t>
            </a:r>
            <a:r>
              <a:rPr lang="en-US" sz="1200" b="1" dirty="0" smtClean="0">
                <a:solidFill>
                  <a:schemeClr val="accent2">
                    <a:lumMod val="50000"/>
                  </a:schemeClr>
                </a:solidFill>
              </a:rPr>
              <a:t>) being displeased with you</a:t>
            </a:r>
          </a:p>
          <a:p>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414251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r" rtl="1"/>
            <a:r>
              <a:rPr lang="ur-PK" sz="1200" kern="1200" dirty="0" smtClean="0">
                <a:solidFill>
                  <a:schemeClr val="tx1"/>
                </a:solidFill>
                <a:effectLst/>
                <a:latin typeface="+mn-lt"/>
                <a:ea typeface="+mn-ea"/>
                <a:cs typeface="+mn-cs"/>
              </a:rPr>
              <a:t>٭ انسانوں سے سب سے زیادہ حسد کرنے والا شیطان ہے ۔وہ چاہتا ہے کسی طرح ہمیں ذلیل خوار کر کے اپنے ساتھ جہنم لے جائے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کن جذبات نے اس کو تباہ کیا تھا۔۔؟؟ تکبر ، حسد ، گھمنڈ وہ چاہتا ہے کہ ہمارے اندر بھی یہی سب کچھ پیدا ہو جائے اور اسی کوشش میں وہ لگا رہتا ہے اور ہمارے اندر وسوسے ڈالتا ہے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تو اگلی سورۃ   </a:t>
            </a:r>
            <a:r>
              <a:rPr lang="ur-PK" sz="1200" b="1" kern="1200" dirty="0" smtClean="0">
                <a:solidFill>
                  <a:schemeClr val="tx1"/>
                </a:solidFill>
                <a:effectLst/>
                <a:latin typeface="+mn-lt"/>
                <a:ea typeface="+mn-ea"/>
                <a:cs typeface="+mn-cs"/>
              </a:rPr>
              <a:t>سورۃ الناس </a:t>
            </a:r>
            <a:r>
              <a:rPr lang="ur-PK" sz="1200" kern="1200" dirty="0" smtClean="0">
                <a:solidFill>
                  <a:schemeClr val="tx1"/>
                </a:solidFill>
                <a:effectLst/>
                <a:latin typeface="+mn-lt"/>
                <a:ea typeface="+mn-ea"/>
                <a:cs typeface="+mn-cs"/>
              </a:rPr>
              <a:t> ہے جس میں ان تمام شرور سے پناہ مانگی گئی ہے  جو شیطان ہمارے دلوں میں وسوسے ڈال کر ہم سے غلط کرانا چاہتا ہے ۔آئیے سورۃ الناس کا ترجمہ دیکھتے ہیں ۔</a:t>
            </a:r>
            <a:endParaRPr lang="en-US" sz="1200" kern="1200" dirty="0" smtClean="0">
              <a:solidFill>
                <a:schemeClr val="tx1"/>
              </a:solidFill>
              <a:effectLst/>
              <a:latin typeface="+mn-lt"/>
              <a:ea typeface="+mn-ea"/>
              <a:cs typeface="+mn-cs"/>
            </a:endParaRPr>
          </a:p>
          <a:p>
            <a:pPr algn="r" rtl="1"/>
            <a:endParaRPr lang="ur-PK" dirty="0" smtClean="0"/>
          </a:p>
          <a:p>
            <a:r>
              <a:rPr lang="en-US" dirty="0" smtClean="0"/>
              <a:t>His mission : he wants us to forget Allah.. This </a:t>
            </a:r>
            <a:r>
              <a:rPr lang="en-US" dirty="0" err="1" smtClean="0"/>
              <a:t>qulaity</a:t>
            </a:r>
            <a:r>
              <a:rPr lang="en-US" baseline="0" dirty="0" smtClean="0"/>
              <a:t> of </a:t>
            </a:r>
            <a:r>
              <a:rPr lang="en-US" baseline="0" dirty="0" err="1" smtClean="0"/>
              <a:t>Rabb</a:t>
            </a:r>
            <a:r>
              <a:rPr lang="en-US" baseline="0" dirty="0" smtClean="0"/>
              <a:t>.. Deviate us from the right path</a:t>
            </a:r>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56820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r" rtl="1"/>
            <a:r>
              <a:rPr lang="ur-PK" sz="1200" kern="1200" dirty="0" smtClean="0">
                <a:solidFill>
                  <a:schemeClr val="tx1"/>
                </a:solidFill>
                <a:effectLst/>
                <a:latin typeface="+mn-lt"/>
                <a:ea typeface="+mn-ea"/>
                <a:cs typeface="+mn-cs"/>
              </a:rPr>
              <a:t>سورۃ الفلق ،سورۃ الناس دونوں میں کن چیزوں سے پناہ طلب کی گئی ہے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a:t>
            </a:r>
            <a:r>
              <a:rPr lang="ur-PK" sz="1200" b="1" kern="1200" dirty="0" smtClean="0">
                <a:solidFill>
                  <a:schemeClr val="tx1"/>
                </a:solidFill>
                <a:effectLst/>
                <a:latin typeface="+mn-lt"/>
                <a:ea typeface="+mn-ea"/>
                <a:cs typeface="+mn-cs"/>
              </a:rPr>
              <a:t>سورۃ الفلق </a:t>
            </a:r>
            <a:r>
              <a:rPr lang="ur-PK" sz="1200" kern="1200" dirty="0" smtClean="0">
                <a:solidFill>
                  <a:schemeClr val="tx1"/>
                </a:solidFill>
                <a:effectLst/>
                <a:latin typeface="+mn-lt"/>
                <a:ea typeface="+mn-ea"/>
                <a:cs typeface="+mn-cs"/>
              </a:rPr>
              <a:t>میں ایسی تمام چیزوں سے پناہ مانگی گئی ہےجن پر انسانوں کا کوئی اختیار کوئی بس نہ ہو اور وہ ہماری خوشیوں ،نعمتوں کو نقصان پہنچانے والی ہوں ۔مثلاً رات کا اندھیرا ،جادو ،نظر بد ،حسد وغیرہ ۔</a:t>
            </a:r>
            <a:endParaRPr lang="en-US" sz="1200" kern="1200" dirty="0" smtClean="0">
              <a:solidFill>
                <a:schemeClr val="tx1"/>
              </a:solidFill>
              <a:effectLst/>
              <a:latin typeface="+mn-lt"/>
              <a:ea typeface="+mn-ea"/>
              <a:cs typeface="+mn-cs"/>
            </a:endParaRPr>
          </a:p>
          <a:p>
            <a:pPr algn="r"/>
            <a:r>
              <a:rPr lang="ur-PK" sz="1200" kern="1200" dirty="0" smtClean="0">
                <a:solidFill>
                  <a:schemeClr val="tx1"/>
                </a:solidFill>
                <a:effectLst/>
                <a:latin typeface="+mn-lt"/>
                <a:ea typeface="+mn-ea"/>
                <a:cs typeface="+mn-cs"/>
              </a:rPr>
              <a:t>٭</a:t>
            </a:r>
            <a:r>
              <a:rPr lang="ur-PK" sz="1200" b="1" kern="1200" dirty="0" smtClean="0">
                <a:solidFill>
                  <a:schemeClr val="tx1"/>
                </a:solidFill>
                <a:effectLst/>
                <a:latin typeface="+mn-lt"/>
                <a:ea typeface="+mn-ea"/>
                <a:cs typeface="+mn-cs"/>
              </a:rPr>
              <a:t>سورۃ الناس </a:t>
            </a:r>
            <a:r>
              <a:rPr lang="ur-PK" sz="1200" kern="1200" dirty="0" smtClean="0">
                <a:solidFill>
                  <a:schemeClr val="tx1"/>
                </a:solidFill>
                <a:effectLst/>
                <a:latin typeface="+mn-lt"/>
                <a:ea typeface="+mn-ea"/>
                <a:cs typeface="+mn-cs"/>
              </a:rPr>
              <a:t>میں اندرونی حفاظت (دل کی حفاظت )کے لئے پناہ مانگی گئی ہے کہ کہیں میرا نفس </a:t>
            </a:r>
            <a:r>
              <a:rPr lang="ur-PK" sz="1200" b="1" kern="1200" dirty="0" smtClean="0">
                <a:solidFill>
                  <a:schemeClr val="tx1"/>
                </a:solidFill>
                <a:effectLst/>
                <a:latin typeface="+mn-lt"/>
                <a:ea typeface="+mn-ea"/>
                <a:cs typeface="+mn-cs"/>
              </a:rPr>
              <a:t>مجھے</a:t>
            </a:r>
            <a:r>
              <a:rPr lang="ur-PK" sz="1200" kern="1200" dirty="0" smtClean="0">
                <a:solidFill>
                  <a:schemeClr val="tx1"/>
                </a:solidFill>
                <a:effectLst/>
                <a:latin typeface="+mn-lt"/>
                <a:ea typeface="+mn-ea"/>
                <a:cs typeface="+mn-cs"/>
              </a:rPr>
              <a:t> برائی کے راستے پر نہ لے جائے کہیں میرے </a:t>
            </a:r>
          </a:p>
          <a:p>
            <a:pPr algn="r"/>
            <a:r>
              <a:rPr lang="ur-PK" sz="1200" kern="1200" dirty="0" smtClean="0">
                <a:solidFill>
                  <a:schemeClr val="tx1"/>
                </a:solidFill>
                <a:effectLst/>
                <a:latin typeface="+mn-lt"/>
                <a:ea typeface="+mn-ea"/>
                <a:cs typeface="+mn-cs"/>
              </a:rPr>
              <a:t>اندر ایسے وسوسے نہ آئیں کہ میری نعمتیں چھن جائیں۔</a:t>
            </a:r>
            <a:endParaRPr lang="en-US" sz="1200" kern="1200" dirty="0" smtClean="0">
              <a:solidFill>
                <a:schemeClr val="tx1"/>
              </a:solidFill>
              <a:effectLst/>
              <a:latin typeface="+mn-lt"/>
              <a:ea typeface="+mn-ea"/>
              <a:cs typeface="+mn-cs"/>
            </a:endParaRPr>
          </a:p>
          <a:p>
            <a:pPr algn="r" rtl="1"/>
            <a:endParaRPr lang="ur-PK" sz="1200" kern="1200" baseline="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200" kern="1200" dirty="0" smtClean="0">
                <a:solidFill>
                  <a:schemeClr val="tx1"/>
                </a:solidFill>
                <a:effectLst/>
                <a:latin typeface="+mn-lt"/>
                <a:ea typeface="+mn-ea"/>
                <a:cs typeface="+mn-cs"/>
              </a:rPr>
              <a:t>وہ تمام چیزیں جو ہماری خوشی کا ذریعہ ہیں ،ہم ان تمام چیزوں کی حفاظت چاہتے ہیں ۔اگر ہم</a:t>
            </a:r>
            <a:r>
              <a:rPr lang="ur-PK" sz="1200" kern="1200" baseline="0" dirty="0" smtClean="0">
                <a:solidFill>
                  <a:schemeClr val="tx1"/>
                </a:solidFill>
                <a:effectLst/>
                <a:latin typeface="+mn-lt"/>
                <a:ea typeface="+mn-ea"/>
                <a:cs typeface="+mn-cs"/>
              </a:rPr>
              <a:t> ان تمام چیزوں کی حفاظت کے لئے دعا مانگیں تو وہ دعا بہت طویل ہو جائے گی اور ہمارے لیے مشکل ہو جائے گا کہ ہم ان تمام چیزوں کو یاد رکھ کے دعا مانگ سکیں </a:t>
            </a:r>
            <a:r>
              <a:rPr lang="ur-PK" sz="1200" kern="1200" dirty="0" smtClean="0">
                <a:solidFill>
                  <a:schemeClr val="tx1"/>
                </a:solidFill>
                <a:effectLst/>
                <a:latin typeface="+mn-lt"/>
                <a:ea typeface="+mn-ea"/>
                <a:cs typeface="+mn-cs"/>
              </a:rPr>
              <a:t>؟اسلیے ہمیں اللہ تعالی ٰ نے ہمیں دو طاقتور ہتھیار عطا کر دئیے ہیں ۔</a:t>
            </a:r>
            <a:endParaRPr lang="en-US" sz="1200" kern="1200" dirty="0" smtClean="0">
              <a:solidFill>
                <a:schemeClr val="tx1"/>
              </a:solidFill>
              <a:effectLst/>
              <a:latin typeface="+mn-lt"/>
              <a:ea typeface="+mn-ea"/>
              <a:cs typeface="+mn-cs"/>
            </a:endParaRPr>
          </a:p>
          <a:p>
            <a:pPr algn="r" rtl="1"/>
            <a:endParaRPr lang="ur-PK" dirty="0" smtClean="0"/>
          </a:p>
          <a:p>
            <a:r>
              <a:rPr lang="en-US" dirty="0" smtClean="0"/>
              <a:t>2</a:t>
            </a:r>
            <a:r>
              <a:rPr lang="en-US" baseline="0" dirty="0" smtClean="0"/>
              <a:t> powerful surah, some things harm us from us outside, external and internal that destroy our happiness</a:t>
            </a:r>
            <a:endParaRPr lang="en-US" dirty="0" smtClean="0"/>
          </a:p>
          <a:p>
            <a:pPr algn="r" rtl="1"/>
            <a:endParaRPr lang="ur-PK" sz="1200" kern="1200" baseline="0" dirty="0" smtClean="0">
              <a:solidFill>
                <a:schemeClr val="tx1"/>
              </a:solidFill>
              <a:latin typeface="+mn-lt"/>
              <a:ea typeface="+mn-ea"/>
              <a:cs typeface="+mn-cs"/>
            </a:endParaRPr>
          </a:p>
          <a:p>
            <a:pPr algn="l"/>
            <a:r>
              <a:rPr lang="en-US"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Try imagine yourself  standing before Allah and asking for protection</a:t>
            </a:r>
          </a:p>
          <a:p>
            <a:pPr algn="ctr">
              <a:buNone/>
            </a:pPr>
            <a:endParaRPr lang="en-US"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l"/>
            <a:r>
              <a:rPr lang="en-US"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This is certainly a powerful weapon that Allah has given the believers. </a:t>
            </a:r>
            <a:endParaRPr lang="ur-PK"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Surah </a:t>
            </a:r>
            <a:r>
              <a:rPr lang="en-US" sz="1200" kern="1200" baseline="0" dirty="0" err="1" smtClean="0">
                <a:solidFill>
                  <a:schemeClr val="tx1"/>
                </a:solidFill>
                <a:latin typeface="+mn-lt"/>
                <a:ea typeface="+mn-ea"/>
                <a:cs typeface="+mn-cs"/>
              </a:rPr>
              <a:t>Falaq</a:t>
            </a:r>
            <a:r>
              <a:rPr lang="en-US" sz="1200" kern="1200" baseline="0" dirty="0" smtClean="0">
                <a:solidFill>
                  <a:schemeClr val="tx1"/>
                </a:solidFill>
                <a:latin typeface="+mn-lt"/>
                <a:ea typeface="+mn-ea"/>
                <a:cs typeface="+mn-cs"/>
              </a:rPr>
              <a:t> deals with problems which afflict a human - which</a:t>
            </a:r>
          </a:p>
          <a:p>
            <a:r>
              <a:rPr lang="en-US" sz="1200" kern="1200" baseline="0" dirty="0" smtClean="0">
                <a:solidFill>
                  <a:schemeClr val="tx1"/>
                </a:solidFill>
                <a:latin typeface="+mn-lt"/>
                <a:ea typeface="+mn-ea"/>
                <a:cs typeface="+mn-cs"/>
              </a:rPr>
              <a:t>he has no control over. They are other creations. I.e. The night, the sorcerers, enviers, etc.</a:t>
            </a:r>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17953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algn="r" rtl="1"/>
            <a:r>
              <a:rPr lang="ur-PK" sz="1200" kern="1200" dirty="0" smtClean="0">
                <a:solidFill>
                  <a:schemeClr val="tx1"/>
                </a:solidFill>
                <a:effectLst/>
                <a:latin typeface="+mn-lt"/>
                <a:ea typeface="+mn-ea"/>
                <a:cs typeface="+mn-cs"/>
              </a:rPr>
              <a:t>سورۃ الفلق ۔۔۔۔آیت نمبر 1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 "قل" اعوذ۔۔۔دعا سکھاتے میں انتہائی خوبصورت جز رکھا گیا کہ "قل "کہہ دو ،اعلان کر دو کس بات کا اعلان کہ میں پناہ چاہتی ہوں ،اس سے انسان کی کمزوری کا اور بے بسی کا بھی پتہ چلتا ہے اور انسان کو یہ احساس دلانا بھی مقصود ہے کہ انسان کے پاس کوئی اختیار نہیں اپنی حفاظت کا ۔کامل قدرت کا کا اختیار اللہ کے پاس ہے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٭اس اعلان سے تمام گھمنڈ ،تکبر کی کیفیت کا بھی خاتمہ ہو جاتا ہے ۔بعض لوگ خود کو اتنا اونچا سمجھتے ہیں کہ وہ اللہ تعالیٰ سے دعا ہی نہیں مانگتے ۔</a:t>
            </a:r>
            <a:r>
              <a:rPr lang="ur-PK" sz="1200" b="1" kern="1200" dirty="0" smtClean="0">
                <a:solidFill>
                  <a:schemeClr val="tx1"/>
                </a:solidFill>
                <a:effectLst/>
                <a:latin typeface="+mn-lt"/>
                <a:ea typeface="+mn-ea"/>
                <a:cs typeface="+mn-cs"/>
              </a:rPr>
              <a:t>پناہ کیوں مانگی جا رہی ہے ؟</a:t>
            </a:r>
            <a:r>
              <a:rPr lang="ur-PK" sz="1200" kern="1200" dirty="0" smtClean="0">
                <a:solidFill>
                  <a:schemeClr val="tx1"/>
                </a:solidFill>
                <a:effectLst/>
                <a:latin typeface="+mn-lt"/>
                <a:ea typeface="+mn-ea"/>
                <a:cs typeface="+mn-cs"/>
              </a:rPr>
              <a:t>کیونکہ ہم خود کچھ نہیں ہیں اور کن چیزوں سے یہ آگے دیکھتے ہیں ۔</a:t>
            </a:r>
            <a:endParaRPr lang="ur-PK"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Allah wants the human to say that he is weak, that he is helpless, and that he needs help</a:t>
            </a:r>
          </a:p>
          <a:p>
            <a:r>
              <a:rPr lang="en-US" sz="1200" kern="1200" baseline="0" dirty="0" smtClean="0">
                <a:solidFill>
                  <a:schemeClr val="tx1"/>
                </a:solidFill>
                <a:latin typeface="+mn-lt"/>
                <a:ea typeface="+mn-ea"/>
                <a:cs typeface="+mn-cs"/>
              </a:rPr>
              <a:t>from Allah who is greater than him.</a:t>
            </a:r>
          </a:p>
          <a:p>
            <a:r>
              <a:rPr lang="en-US" sz="1200" kern="1200" baseline="0" dirty="0" smtClean="0">
                <a:solidFill>
                  <a:schemeClr val="tx1"/>
                </a:solidFill>
                <a:latin typeface="+mn-lt"/>
                <a:ea typeface="+mn-ea"/>
                <a:cs typeface="+mn-cs"/>
              </a:rPr>
              <a:t>An act of humility, powerlessness.</a:t>
            </a:r>
          </a:p>
          <a:p>
            <a:r>
              <a:rPr lang="en-US" sz="1200" kern="1200" baseline="0" dirty="0" smtClean="0">
                <a:solidFill>
                  <a:schemeClr val="tx1"/>
                </a:solidFill>
                <a:latin typeface="+mn-lt"/>
                <a:ea typeface="+mn-ea"/>
                <a:cs typeface="+mn-cs"/>
              </a:rPr>
              <a:t>Because there are some humans are arrogant, their ego will prevent them from asking, and</a:t>
            </a:r>
          </a:p>
          <a:p>
            <a:r>
              <a:rPr lang="en-US" sz="1200" kern="1200" baseline="0" dirty="0" smtClean="0">
                <a:solidFill>
                  <a:schemeClr val="tx1"/>
                </a:solidFill>
                <a:latin typeface="+mn-lt"/>
                <a:ea typeface="+mn-ea"/>
                <a:cs typeface="+mn-cs"/>
              </a:rPr>
              <a:t>when they really need help - they might ask quietly; 'will you help me?'</a:t>
            </a:r>
          </a:p>
          <a:p>
            <a:r>
              <a:rPr lang="en-US" sz="1200" kern="1200" baseline="0" dirty="0" smtClean="0">
                <a:solidFill>
                  <a:schemeClr val="tx1"/>
                </a:solidFill>
                <a:latin typeface="+mn-lt"/>
                <a:ea typeface="+mn-ea"/>
                <a:cs typeface="+mn-cs"/>
              </a:rPr>
              <a:t>Allah is telling us to humble ourselves and ask Him out loud.</a:t>
            </a:r>
          </a:p>
          <a:p>
            <a:r>
              <a:rPr lang="en-US" sz="1200" kern="1200" baseline="0" dirty="0" smtClean="0">
                <a:solidFill>
                  <a:schemeClr val="tx1"/>
                </a:solidFill>
                <a:latin typeface="+mn-lt"/>
                <a:ea typeface="+mn-ea"/>
                <a:cs typeface="+mn-cs"/>
              </a:rPr>
              <a:t>The word </a:t>
            </a:r>
            <a:r>
              <a:rPr lang="en-US" sz="1200" kern="1200" baseline="0" dirty="0" err="1" smtClean="0">
                <a:solidFill>
                  <a:schemeClr val="tx1"/>
                </a:solidFill>
                <a:latin typeface="+mn-lt"/>
                <a:ea typeface="+mn-ea"/>
                <a:cs typeface="+mn-cs"/>
              </a:rPr>
              <a:t>Qul</a:t>
            </a:r>
            <a:r>
              <a:rPr lang="en-US" sz="1200" kern="1200" baseline="0" dirty="0" smtClean="0">
                <a:solidFill>
                  <a:schemeClr val="tx1"/>
                </a:solidFill>
                <a:latin typeface="+mn-lt"/>
                <a:ea typeface="+mn-ea"/>
                <a:cs typeface="+mn-cs"/>
              </a:rPr>
              <a:t> (say) - removes arrogance and </a:t>
            </a:r>
            <a:r>
              <a:rPr lang="en-US" sz="1200" kern="1200" baseline="0" dirty="0" err="1" smtClean="0">
                <a:solidFill>
                  <a:schemeClr val="tx1"/>
                </a:solidFill>
                <a:latin typeface="+mn-lt"/>
                <a:ea typeface="+mn-ea"/>
                <a:cs typeface="+mn-cs"/>
              </a:rPr>
              <a:t>Istighna</a:t>
            </a:r>
            <a:r>
              <a:rPr lang="en-US" sz="1200" kern="1200" baseline="0" dirty="0" smtClean="0">
                <a:solidFill>
                  <a:schemeClr val="tx1"/>
                </a:solidFill>
                <a:latin typeface="+mn-lt"/>
                <a:ea typeface="+mn-ea"/>
                <a:cs typeface="+mn-cs"/>
              </a:rPr>
              <a:t> (thinking falsely you are self sufficient).</a:t>
            </a:r>
          </a:p>
          <a:p>
            <a:r>
              <a:rPr lang="en-US" sz="1200" kern="1200" baseline="0" dirty="0" smtClean="0">
                <a:solidFill>
                  <a:schemeClr val="tx1"/>
                </a:solidFill>
                <a:latin typeface="+mn-lt"/>
                <a:ea typeface="+mn-ea"/>
                <a:cs typeface="+mn-cs"/>
              </a:rPr>
              <a:t>Allah is removing every atom of pride in our heart.</a:t>
            </a:r>
          </a:p>
          <a:p>
            <a:r>
              <a:rPr lang="en-US" sz="1200" kern="1200" baseline="0" dirty="0" smtClean="0">
                <a:solidFill>
                  <a:schemeClr val="tx1"/>
                </a:solidFill>
                <a:latin typeface="+mn-lt"/>
                <a:ea typeface="+mn-ea"/>
                <a:cs typeface="+mn-cs"/>
              </a:rPr>
              <a:t>Making </a:t>
            </a:r>
            <a:r>
              <a:rPr lang="en-US" sz="1200" kern="1200" baseline="0" dirty="0" err="1" smtClean="0">
                <a:solidFill>
                  <a:schemeClr val="tx1"/>
                </a:solidFill>
                <a:latin typeface="+mn-lt"/>
                <a:ea typeface="+mn-ea"/>
                <a:cs typeface="+mn-cs"/>
              </a:rPr>
              <a:t>Making</a:t>
            </a:r>
            <a:r>
              <a:rPr lang="en-US" sz="1200" kern="1200" baseline="0" dirty="0" smtClean="0">
                <a:solidFill>
                  <a:schemeClr val="tx1"/>
                </a:solidFill>
                <a:latin typeface="+mn-lt"/>
                <a:ea typeface="+mn-ea"/>
                <a:cs typeface="+mn-cs"/>
              </a:rPr>
              <a:t> this announcement out aloud, is done for many reasons. It removes;</a:t>
            </a:r>
          </a:p>
          <a:p>
            <a:r>
              <a:rPr lang="en-US" sz="1200" kern="1200" baseline="0" dirty="0" smtClean="0">
                <a:solidFill>
                  <a:schemeClr val="tx1"/>
                </a:solidFill>
                <a:latin typeface="+mn-lt"/>
                <a:ea typeface="+mn-ea"/>
                <a:cs typeface="+mn-cs"/>
              </a:rPr>
              <a:t>- Your ego and self pride.</a:t>
            </a:r>
          </a:p>
          <a:p>
            <a:r>
              <a:rPr lang="en-US" sz="1200" kern="1200" baseline="0" dirty="0" smtClean="0">
                <a:solidFill>
                  <a:schemeClr val="tx1"/>
                </a:solidFill>
                <a:latin typeface="+mn-lt"/>
                <a:ea typeface="+mn-ea"/>
                <a:cs typeface="+mn-cs"/>
              </a:rPr>
              <a:t>- Your false sense of 'I don't need protection'</a:t>
            </a:r>
          </a:p>
          <a:p>
            <a:r>
              <a:rPr lang="en-US" sz="1200" kern="1200" baseline="0" dirty="0" smtClean="0">
                <a:solidFill>
                  <a:schemeClr val="tx1"/>
                </a:solidFill>
                <a:latin typeface="+mn-lt"/>
                <a:ea typeface="+mn-ea"/>
                <a:cs typeface="+mn-cs"/>
              </a:rPr>
              <a:t>Having a self sense of protection is a form of shirk.</a:t>
            </a:r>
          </a:p>
          <a:p>
            <a:r>
              <a:rPr lang="en-US" sz="1200" kern="1200" baseline="0" dirty="0" smtClean="0">
                <a:solidFill>
                  <a:schemeClr val="tx1"/>
                </a:solidFill>
                <a:latin typeface="+mn-lt"/>
                <a:ea typeface="+mn-ea"/>
                <a:cs typeface="+mn-cs"/>
              </a:rPr>
              <a:t>Because Allah says; </a:t>
            </a:r>
            <a:r>
              <a:rPr lang="en-US" sz="1200" kern="1200" baseline="0" dirty="0" err="1" smtClean="0">
                <a:solidFill>
                  <a:schemeClr val="tx1"/>
                </a:solidFill>
                <a:latin typeface="+mn-lt"/>
                <a:ea typeface="+mn-ea"/>
                <a:cs typeface="+mn-cs"/>
              </a:rPr>
              <a:t>kal-laa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inna</a:t>
            </a:r>
            <a:r>
              <a:rPr lang="en-US" sz="1200" kern="1200" baseline="0" dirty="0" smtClean="0">
                <a:solidFill>
                  <a:schemeClr val="tx1"/>
                </a:solidFill>
                <a:latin typeface="+mn-lt"/>
                <a:ea typeface="+mn-ea"/>
                <a:cs typeface="+mn-cs"/>
              </a:rPr>
              <a:t> al </a:t>
            </a:r>
            <a:r>
              <a:rPr lang="en-US" sz="1200" kern="1200" baseline="0" dirty="0" err="1" smtClean="0">
                <a:solidFill>
                  <a:schemeClr val="tx1"/>
                </a:solidFill>
                <a:latin typeface="+mn-lt"/>
                <a:ea typeface="+mn-ea"/>
                <a:cs typeface="+mn-cs"/>
              </a:rPr>
              <a:t>insaana</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yatgha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ar-Ra'aahu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astaghnaa</a:t>
            </a:r>
            <a:r>
              <a:rPr lang="en-US" sz="1200" kern="1200" baseline="0" dirty="0" smtClean="0">
                <a:solidFill>
                  <a:schemeClr val="tx1"/>
                </a:solidFill>
                <a:latin typeface="+mn-lt"/>
                <a:ea typeface="+mn-ea"/>
                <a:cs typeface="+mn-cs"/>
              </a:rPr>
              <a:t> (no! Surely the</a:t>
            </a:r>
          </a:p>
          <a:p>
            <a:r>
              <a:rPr lang="en-US" sz="1200" kern="1200" baseline="0" dirty="0" smtClean="0">
                <a:solidFill>
                  <a:schemeClr val="tx1"/>
                </a:solidFill>
                <a:latin typeface="+mn-lt"/>
                <a:ea typeface="+mn-ea"/>
                <a:cs typeface="+mn-cs"/>
              </a:rPr>
              <a:t>human rebels, he sees himself as self sufficient - </a:t>
            </a:r>
            <a:r>
              <a:rPr lang="en-US" sz="1200" kern="1200" baseline="0" dirty="0" err="1" smtClean="0">
                <a:solidFill>
                  <a:schemeClr val="tx1"/>
                </a:solidFill>
                <a:latin typeface="+mn-lt"/>
                <a:ea typeface="+mn-ea"/>
                <a:cs typeface="+mn-cs"/>
              </a:rPr>
              <a:t>surah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Alaq</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So Allah is telling us to declare our need to Him openly</a:t>
            </a:r>
          </a:p>
          <a:p>
            <a:r>
              <a:rPr lang="en-US" sz="1200" kern="1200" baseline="0" dirty="0" smtClean="0">
                <a:solidFill>
                  <a:schemeClr val="tx1"/>
                </a:solidFill>
                <a:latin typeface="+mn-lt"/>
                <a:ea typeface="+mn-ea"/>
                <a:cs typeface="+mn-cs"/>
              </a:rPr>
              <a:t>Your entering into the protection and obedience of Allah.</a:t>
            </a:r>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80977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pPr algn="r" rtl="1"/>
            <a:r>
              <a:rPr lang="ur-PK" sz="1200" kern="1200" dirty="0" smtClean="0">
                <a:solidFill>
                  <a:schemeClr val="tx1"/>
                </a:solidFill>
                <a:effectLst/>
                <a:latin typeface="+mn-lt"/>
                <a:ea typeface="+mn-ea"/>
                <a:cs typeface="+mn-cs"/>
              </a:rPr>
              <a:t>٭ "الفلق" کے معنی پھاڑنے کے ہیں ۔اس سے مراد رات کی تاریکی کو پھاڑ کر سپیدہ صبح کو نکالنا ہے ۔دوسری مثالیں بھی اس میں آکر سکتی ہیں کہ کس طرح اللہ تعالی ٰچیزوں کو پھاڑ اس میں سے زندگی نکالتے ہیں ۔مثلاً بیج کو پھاڑ کر پودا نکالتے ہیں (فالق الاصباح فرمایا گیا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اسی طرح تمام حیوانات یا تو مادرِرحم سے نکلتے ہیں یا انڈا توڑ کر نکلتے ہیں ،بارش برستی ہے تو بادل کو چیر کر پھاڑ کر برستی ہے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٭تو جس طرح رات کو پھاڑ کر اللہ تعالیٰ جس طرح روشنی نکالتے ہیں ،اس طرح ہر برائی کو ختم کر کے ہمیں اندھیروں سے روشنی میں نکال لانا چاہتے ہیں ۔یہ ہمارے اوپراس کی بہت بڑی رحمت ہے ۔</a:t>
            </a:r>
            <a:endParaRPr lang="ur-PK"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Fal-laqa</a:t>
            </a:r>
            <a:r>
              <a:rPr lang="en-US" sz="1200" kern="1200" baseline="0" dirty="0" smtClean="0">
                <a:solidFill>
                  <a:schemeClr val="tx1"/>
                </a:solidFill>
                <a:latin typeface="+mn-lt"/>
                <a:ea typeface="+mn-ea"/>
                <a:cs typeface="+mn-cs"/>
              </a:rPr>
              <a:t> - to rip open something and something comes out of it.</a:t>
            </a:r>
          </a:p>
          <a:p>
            <a:r>
              <a:rPr lang="en-US" sz="1200" kern="1200" baseline="0" dirty="0" smtClean="0">
                <a:solidFill>
                  <a:schemeClr val="tx1"/>
                </a:solidFill>
                <a:latin typeface="+mn-lt"/>
                <a:ea typeface="+mn-ea"/>
                <a:cs typeface="+mn-cs"/>
              </a:rPr>
              <a:t>I.e. to Tear open a cushion and the fluff comes out.</a:t>
            </a:r>
          </a:p>
          <a:p>
            <a:r>
              <a:rPr lang="en-US" sz="1200" kern="1200" baseline="0" dirty="0" smtClean="0">
                <a:solidFill>
                  <a:schemeClr val="tx1"/>
                </a:solidFill>
                <a:latin typeface="+mn-lt"/>
                <a:ea typeface="+mn-ea"/>
                <a:cs typeface="+mn-cs"/>
              </a:rPr>
              <a:t>The rays of the morning tears through darkness. I.e. Daybreak. Cracks of Sunlight breaks</a:t>
            </a:r>
          </a:p>
          <a:p>
            <a:r>
              <a:rPr lang="en-US" sz="1200" kern="1200" baseline="0" dirty="0" smtClean="0">
                <a:solidFill>
                  <a:schemeClr val="tx1"/>
                </a:solidFill>
                <a:latin typeface="+mn-lt"/>
                <a:ea typeface="+mn-ea"/>
                <a:cs typeface="+mn-cs"/>
              </a:rPr>
              <a:t>through the darkness. A seed slowly rips open and the plant comes out = </a:t>
            </a:r>
            <a:r>
              <a:rPr lang="en-US" sz="1200" kern="1200" baseline="0" dirty="0" err="1" smtClean="0">
                <a:solidFill>
                  <a:schemeClr val="tx1"/>
                </a:solidFill>
                <a:latin typeface="+mn-lt"/>
                <a:ea typeface="+mn-ea"/>
                <a:cs typeface="+mn-cs"/>
              </a:rPr>
              <a:t>falaq</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Falaq</a:t>
            </a:r>
            <a:r>
              <a:rPr lang="en-US" sz="1200" kern="1200" baseline="0" dirty="0" smtClean="0">
                <a:solidFill>
                  <a:schemeClr val="tx1"/>
                </a:solidFill>
                <a:latin typeface="+mn-lt"/>
                <a:ea typeface="+mn-ea"/>
                <a:cs typeface="+mn-cs"/>
              </a:rPr>
              <a:t> (as mentioned in many </a:t>
            </a:r>
            <a:r>
              <a:rPr lang="en-US" sz="1200" kern="1200" baseline="0" dirty="0" err="1" smtClean="0">
                <a:solidFill>
                  <a:schemeClr val="tx1"/>
                </a:solidFill>
                <a:latin typeface="+mn-lt"/>
                <a:ea typeface="+mn-ea"/>
                <a:cs typeface="+mn-cs"/>
              </a:rPr>
              <a:t>arabic</a:t>
            </a:r>
            <a:r>
              <a:rPr lang="en-US" sz="1200" kern="1200" baseline="0" dirty="0" smtClean="0">
                <a:solidFill>
                  <a:schemeClr val="tx1"/>
                </a:solidFill>
                <a:latin typeface="+mn-lt"/>
                <a:ea typeface="+mn-ea"/>
                <a:cs typeface="+mn-cs"/>
              </a:rPr>
              <a:t> lexicons including </a:t>
            </a:r>
            <a:r>
              <a:rPr lang="en-US" sz="1200" kern="1200" baseline="0" dirty="0" err="1" smtClean="0">
                <a:solidFill>
                  <a:schemeClr val="tx1"/>
                </a:solidFill>
                <a:latin typeface="+mn-lt"/>
                <a:ea typeface="+mn-ea"/>
                <a:cs typeface="+mn-cs"/>
              </a:rPr>
              <a:t>Taj</a:t>
            </a:r>
            <a:r>
              <a:rPr lang="en-US" sz="1200" kern="1200" baseline="0" dirty="0" smtClean="0">
                <a:solidFill>
                  <a:schemeClr val="tx1"/>
                </a:solidFill>
                <a:latin typeface="+mn-lt"/>
                <a:ea typeface="+mn-ea"/>
                <a:cs typeface="+mn-cs"/>
              </a:rPr>
              <a:t> al </a:t>
            </a:r>
            <a:r>
              <a:rPr lang="en-US" sz="1200" kern="1200" baseline="0" dirty="0" err="1" smtClean="0">
                <a:solidFill>
                  <a:schemeClr val="tx1"/>
                </a:solidFill>
                <a:latin typeface="+mn-lt"/>
                <a:ea typeface="+mn-ea"/>
                <a:cs typeface="+mn-cs"/>
              </a:rPr>
              <a:t>Uroos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Lisan</a:t>
            </a:r>
            <a:r>
              <a:rPr lang="en-US" sz="1200" kern="1200" baseline="0" dirty="0" smtClean="0">
                <a:solidFill>
                  <a:schemeClr val="tx1"/>
                </a:solidFill>
                <a:latin typeface="+mn-lt"/>
                <a:ea typeface="+mn-ea"/>
                <a:cs typeface="+mn-cs"/>
              </a:rPr>
              <a:t> al 'Arab) includes the</a:t>
            </a:r>
          </a:p>
          <a:p>
            <a:r>
              <a:rPr lang="en-US" sz="1200" kern="1200" baseline="0" dirty="0" smtClean="0">
                <a:solidFill>
                  <a:schemeClr val="tx1"/>
                </a:solidFill>
                <a:latin typeface="+mn-lt"/>
                <a:ea typeface="+mn-ea"/>
                <a:cs typeface="+mn-cs"/>
              </a:rPr>
              <a:t>meaning of </a:t>
            </a:r>
            <a:r>
              <a:rPr lang="en-US" sz="1200" kern="1200" baseline="0" dirty="0" err="1" smtClean="0">
                <a:solidFill>
                  <a:schemeClr val="tx1"/>
                </a:solidFill>
                <a:latin typeface="+mn-lt"/>
                <a:ea typeface="+mn-ea"/>
                <a:cs typeface="+mn-cs"/>
              </a:rPr>
              <a:t>Khalq</a:t>
            </a:r>
            <a:r>
              <a:rPr lang="en-US" sz="1200" kern="1200" baseline="0" dirty="0" smtClean="0">
                <a:solidFill>
                  <a:schemeClr val="tx1"/>
                </a:solidFill>
                <a:latin typeface="+mn-lt"/>
                <a:ea typeface="+mn-ea"/>
                <a:cs typeface="+mn-cs"/>
              </a:rPr>
              <a:t> - that which is Created.</a:t>
            </a:r>
          </a:p>
          <a:p>
            <a:r>
              <a:rPr lang="en-US" sz="1200" kern="1200" baseline="0" dirty="0" smtClean="0">
                <a:solidFill>
                  <a:schemeClr val="tx1"/>
                </a:solidFill>
                <a:latin typeface="+mn-lt"/>
                <a:ea typeface="+mn-ea"/>
                <a:cs typeface="+mn-cs"/>
              </a:rPr>
              <a:t>Because everything which has been created comes out of something that has been torn.</a:t>
            </a:r>
          </a:p>
          <a:p>
            <a:r>
              <a:rPr lang="en-US" sz="1200" kern="1200" baseline="0" dirty="0" smtClean="0">
                <a:solidFill>
                  <a:schemeClr val="tx1"/>
                </a:solidFill>
                <a:latin typeface="+mn-lt"/>
                <a:ea typeface="+mn-ea"/>
                <a:cs typeface="+mn-cs"/>
              </a:rPr>
              <a:t>Examples of this;</a:t>
            </a:r>
          </a:p>
          <a:p>
            <a:r>
              <a:rPr lang="en-US" sz="1200" kern="1200" baseline="0" dirty="0" smtClean="0">
                <a:solidFill>
                  <a:schemeClr val="tx1"/>
                </a:solidFill>
                <a:latin typeface="+mn-lt"/>
                <a:ea typeface="+mn-ea"/>
                <a:cs typeface="+mn-cs"/>
              </a:rPr>
              <a:t>- What comes out of something else, i.e. Water springs out of mountains.</a:t>
            </a:r>
          </a:p>
          <a:p>
            <a:r>
              <a:rPr lang="en-US" sz="1200" kern="1200" baseline="0" dirty="0" smtClean="0">
                <a:solidFill>
                  <a:schemeClr val="tx1"/>
                </a:solidFill>
                <a:latin typeface="+mn-lt"/>
                <a:ea typeface="+mn-ea"/>
                <a:cs typeface="+mn-cs"/>
              </a:rPr>
              <a:t>- Water tears out from the clouds.</a:t>
            </a:r>
          </a:p>
          <a:p>
            <a:r>
              <a:rPr lang="en-US" sz="1200" kern="1200" baseline="0" dirty="0" smtClean="0">
                <a:solidFill>
                  <a:schemeClr val="tx1"/>
                </a:solidFill>
                <a:latin typeface="+mn-lt"/>
                <a:ea typeface="+mn-ea"/>
                <a:cs typeface="+mn-cs"/>
              </a:rPr>
              <a:t>- Plants tear through the Earth and come out of it (</a:t>
            </a:r>
            <a:r>
              <a:rPr lang="en-US" sz="1200" kern="1200" baseline="0" dirty="0" err="1" smtClean="0">
                <a:solidFill>
                  <a:schemeClr val="tx1"/>
                </a:solidFill>
                <a:latin typeface="+mn-lt"/>
                <a:ea typeface="+mn-ea"/>
                <a:cs typeface="+mn-cs"/>
              </a:rPr>
              <a:t>Nabat</a:t>
            </a:r>
            <a:r>
              <a:rPr lang="en-US" sz="1200" kern="1200" baseline="0" dirty="0" smtClean="0">
                <a:solidFill>
                  <a:schemeClr val="tx1"/>
                </a:solidFill>
                <a:latin typeface="+mn-lt"/>
                <a:ea typeface="+mn-ea"/>
                <a:cs typeface="+mn-cs"/>
              </a:rPr>
              <a:t> min al </a:t>
            </a:r>
            <a:r>
              <a:rPr lang="en-US" sz="1200" kern="1200" baseline="0" dirty="0" err="1" smtClean="0">
                <a:solidFill>
                  <a:schemeClr val="tx1"/>
                </a:solidFill>
                <a:latin typeface="+mn-lt"/>
                <a:ea typeface="+mn-ea"/>
                <a:cs typeface="+mn-cs"/>
              </a:rPr>
              <a:t>ardd</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Children from the wombs of their mothers.</a:t>
            </a:r>
          </a:p>
          <a:p>
            <a:r>
              <a:rPr lang="en-US" sz="1200" kern="1200" baseline="0" dirty="0" smtClean="0">
                <a:solidFill>
                  <a:schemeClr val="tx1"/>
                </a:solidFill>
                <a:latin typeface="+mn-lt"/>
                <a:ea typeface="+mn-ea"/>
                <a:cs typeface="+mn-cs"/>
              </a:rPr>
              <a:t>Some contemporary scholars made The Big Bang theory part of this too. Saying that this</a:t>
            </a:r>
          </a:p>
          <a:p>
            <a:r>
              <a:rPr lang="en-US" sz="1200" kern="1200" baseline="0" dirty="0" smtClean="0">
                <a:solidFill>
                  <a:schemeClr val="tx1"/>
                </a:solidFill>
                <a:latin typeface="+mn-lt"/>
                <a:ea typeface="+mn-ea"/>
                <a:cs typeface="+mn-cs"/>
              </a:rPr>
              <a:t>Universe came from an origin point, forming this universe and expanding.</a:t>
            </a:r>
          </a:p>
          <a:p>
            <a:r>
              <a:rPr lang="en-US" sz="1200" kern="1200" baseline="0" dirty="0" smtClean="0">
                <a:solidFill>
                  <a:schemeClr val="tx1"/>
                </a:solidFill>
                <a:latin typeface="+mn-lt"/>
                <a:ea typeface="+mn-ea"/>
                <a:cs typeface="+mn-cs"/>
              </a:rPr>
              <a:t>So </a:t>
            </a:r>
            <a:r>
              <a:rPr lang="en-US" sz="1200" kern="1200" baseline="0" dirty="0" err="1" smtClean="0">
                <a:solidFill>
                  <a:schemeClr val="tx1"/>
                </a:solidFill>
                <a:latin typeface="+mn-lt"/>
                <a:ea typeface="+mn-ea"/>
                <a:cs typeface="+mn-cs"/>
              </a:rPr>
              <a:t>Falaq</a:t>
            </a:r>
            <a:r>
              <a:rPr lang="en-US" sz="1200" kern="1200" baseline="0" dirty="0" smtClean="0">
                <a:solidFill>
                  <a:schemeClr val="tx1"/>
                </a:solidFill>
                <a:latin typeface="+mn-lt"/>
                <a:ea typeface="+mn-ea"/>
                <a:cs typeface="+mn-cs"/>
              </a:rPr>
              <a:t> is similar to 'Created' in meaning - because all life comes into existence through tearing</a:t>
            </a:r>
          </a:p>
          <a:p>
            <a:r>
              <a:rPr lang="en-US" sz="1200" kern="1200" baseline="0" dirty="0" smtClean="0">
                <a:solidFill>
                  <a:schemeClr val="tx1"/>
                </a:solidFill>
                <a:latin typeface="+mn-lt"/>
                <a:ea typeface="+mn-ea"/>
                <a:cs typeface="+mn-cs"/>
              </a:rPr>
              <a:t>out through something else</a:t>
            </a:r>
          </a:p>
          <a:p>
            <a:r>
              <a:rPr lang="en-US" sz="1200" b="1" kern="1200" baseline="0" dirty="0" err="1" smtClean="0">
                <a:solidFill>
                  <a:schemeClr val="tx1"/>
                </a:solidFill>
                <a:latin typeface="+mn-lt"/>
                <a:ea typeface="+mn-ea"/>
                <a:cs typeface="+mn-cs"/>
              </a:rPr>
              <a:t>Falaq</a:t>
            </a:r>
            <a:r>
              <a:rPr lang="en-US" sz="1200" b="1"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The morning Daybreak when the sun just cracks through the night, everything which forms</a:t>
            </a:r>
          </a:p>
          <a:p>
            <a:r>
              <a:rPr lang="en-US" sz="1200" kern="1200" baseline="0" dirty="0" smtClean="0">
                <a:solidFill>
                  <a:schemeClr val="tx1"/>
                </a:solidFill>
                <a:latin typeface="+mn-lt"/>
                <a:ea typeface="+mn-ea"/>
                <a:cs typeface="+mn-cs"/>
              </a:rPr>
              <a:t>through tearing of creation (including humans, plants, animals, bacteria [amoeba], the sky</a:t>
            </a:r>
          </a:p>
          <a:p>
            <a:r>
              <a:rPr lang="en-US" sz="1200" kern="1200" baseline="0" dirty="0" smtClean="0">
                <a:solidFill>
                  <a:schemeClr val="tx1"/>
                </a:solidFill>
                <a:latin typeface="+mn-lt"/>
                <a:ea typeface="+mn-ea"/>
                <a:cs typeface="+mn-cs"/>
              </a:rPr>
              <a:t>[day/night] etc.).</a:t>
            </a:r>
          </a:p>
          <a:p>
            <a:r>
              <a:rPr lang="en-US" sz="1200" kern="1200" baseline="0" dirty="0" smtClean="0">
                <a:solidFill>
                  <a:schemeClr val="tx1"/>
                </a:solidFill>
                <a:latin typeface="+mn-lt"/>
                <a:ea typeface="+mn-ea"/>
                <a:cs typeface="+mn-cs"/>
              </a:rPr>
              <a:t>All these are included.</a:t>
            </a:r>
          </a:p>
          <a:p>
            <a:r>
              <a:rPr lang="en-US" sz="1200" kern="1200" baseline="0" dirty="0" smtClean="0">
                <a:solidFill>
                  <a:schemeClr val="tx1"/>
                </a:solidFill>
                <a:latin typeface="+mn-lt"/>
                <a:ea typeface="+mn-ea"/>
                <a:cs typeface="+mn-cs"/>
              </a:rPr>
              <a:t>Allah is signifying that He is the Master of birth, of life. Because this tearing open signifies; the</a:t>
            </a:r>
          </a:p>
          <a:p>
            <a:r>
              <a:rPr lang="en-US" sz="1200" kern="1200" baseline="0" dirty="0" smtClean="0">
                <a:solidFill>
                  <a:schemeClr val="tx1"/>
                </a:solidFill>
                <a:latin typeface="+mn-lt"/>
                <a:ea typeface="+mn-ea"/>
                <a:cs typeface="+mn-cs"/>
              </a:rPr>
              <a:t>birth of the day from the night, the birth of rain tearing from the clouds which gives life to the</a:t>
            </a:r>
          </a:p>
          <a:p>
            <a:r>
              <a:rPr lang="en-US" sz="1200" kern="1200" baseline="0" dirty="0" smtClean="0">
                <a:solidFill>
                  <a:schemeClr val="tx1"/>
                </a:solidFill>
                <a:latin typeface="+mn-lt"/>
                <a:ea typeface="+mn-ea"/>
                <a:cs typeface="+mn-cs"/>
              </a:rPr>
              <a:t>dead earth - giving it life, providing life food for all living beings - who give birth to children..</a:t>
            </a:r>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48567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algn="r" rtl="1"/>
            <a:r>
              <a:rPr lang="ur-PK" sz="1200" kern="1200" dirty="0" smtClean="0">
                <a:solidFill>
                  <a:schemeClr val="tx1"/>
                </a:solidFill>
                <a:effectLst/>
                <a:latin typeface="+mn-lt"/>
                <a:ea typeface="+mn-ea"/>
                <a:cs typeface="+mn-cs"/>
              </a:rPr>
              <a:t>٭</a:t>
            </a:r>
            <a:r>
              <a:rPr lang="ur-PK" sz="1200" b="1" kern="1200" dirty="0" smtClean="0">
                <a:solidFill>
                  <a:schemeClr val="tx1"/>
                </a:solidFill>
                <a:effectLst/>
                <a:latin typeface="+mn-lt"/>
                <a:ea typeface="+mn-ea"/>
                <a:cs typeface="+mn-cs"/>
              </a:rPr>
              <a:t> فلق</a:t>
            </a:r>
            <a:r>
              <a:rPr lang="ur-PK" sz="1200" kern="1200" dirty="0" smtClean="0">
                <a:solidFill>
                  <a:schemeClr val="tx1"/>
                </a:solidFill>
                <a:effectLst/>
                <a:latin typeface="+mn-lt"/>
                <a:ea typeface="+mn-ea"/>
                <a:cs typeface="+mn-cs"/>
              </a:rPr>
              <a:t> کے معنوں میں  "خلق " بھی شامل ہے یعنی جو تخلیق کیا گیا ۔</a:t>
            </a:r>
            <a:endParaRPr lang="en-US" sz="1200" kern="1200" dirty="0" smtClean="0">
              <a:solidFill>
                <a:schemeClr val="tx1"/>
              </a:solidFill>
              <a:effectLst/>
              <a:latin typeface="+mn-lt"/>
              <a:ea typeface="+mn-ea"/>
              <a:cs typeface="+mn-cs"/>
            </a:endParaRPr>
          </a:p>
          <a:p>
            <a:pPr algn="r" rtl="1"/>
            <a:r>
              <a:rPr lang="ur-PK" sz="1200" kern="1200" dirty="0" smtClean="0">
                <a:solidFill>
                  <a:schemeClr val="tx1"/>
                </a:solidFill>
                <a:effectLst/>
                <a:latin typeface="+mn-lt"/>
                <a:ea typeface="+mn-ea"/>
                <a:cs typeface="+mn-cs"/>
              </a:rPr>
              <a:t>٭اس سورۃ میں کچھ نفسیاتی اور معاشرتی مشکلات کا ذکر کیا گیا ہے یعنی ،رات کا اندھیرا ،جادو ،حسد وغیرہ ۔</a:t>
            </a:r>
            <a:endParaRPr lang="en-US" sz="1200" kern="1200" dirty="0" smtClean="0">
              <a:solidFill>
                <a:schemeClr val="tx1"/>
              </a:solidFill>
              <a:effectLst/>
              <a:latin typeface="+mn-lt"/>
              <a:ea typeface="+mn-ea"/>
              <a:cs typeface="+mn-cs"/>
            </a:endParaRPr>
          </a:p>
          <a:p>
            <a:pPr algn="r"/>
            <a:r>
              <a:rPr lang="ur-PK" sz="1200" kern="1200" dirty="0" smtClean="0">
                <a:solidFill>
                  <a:schemeClr val="tx1"/>
                </a:solidFill>
                <a:effectLst/>
                <a:latin typeface="+mn-lt"/>
                <a:ea typeface="+mn-ea"/>
                <a:cs typeface="+mn-cs"/>
              </a:rPr>
              <a:t>"فلق" کا لفظ بہت اہمیت کا حامل ہے یعنی اللہ تعالی</a:t>
            </a:r>
            <a:r>
              <a:rPr lang="ur-PK" sz="1200" b="1" i="1" kern="1200" dirty="0" smtClean="0">
                <a:solidFill>
                  <a:schemeClr val="tx1"/>
                </a:solidFill>
                <a:effectLst/>
                <a:latin typeface="+mn-lt"/>
                <a:ea typeface="+mn-ea"/>
                <a:cs typeface="+mn-cs"/>
              </a:rPr>
              <a:t> </a:t>
            </a:r>
            <a:r>
              <a:rPr lang="ur-PK" sz="1200" b="1" kern="1200" dirty="0" smtClean="0">
                <a:solidFill>
                  <a:schemeClr val="tx1"/>
                </a:solidFill>
                <a:effectLst/>
                <a:latin typeface="+mn-lt"/>
                <a:ea typeface="+mn-ea"/>
                <a:cs typeface="+mn-cs"/>
              </a:rPr>
              <a:t>رب الفلق</a:t>
            </a:r>
            <a:r>
              <a:rPr lang="ur-PK" sz="1200" i="1" kern="1200" dirty="0" smtClean="0">
                <a:solidFill>
                  <a:schemeClr val="tx1"/>
                </a:solidFill>
                <a:effectLst/>
                <a:latin typeface="+mn-lt"/>
                <a:ea typeface="+mn-ea"/>
                <a:cs typeface="+mn-cs"/>
              </a:rPr>
              <a:t> </a:t>
            </a:r>
            <a:r>
              <a:rPr lang="ur-PK" sz="1200" kern="1200" dirty="0" smtClean="0">
                <a:solidFill>
                  <a:schemeClr val="tx1"/>
                </a:solidFill>
                <a:effectLst/>
                <a:latin typeface="+mn-lt"/>
                <a:ea typeface="+mn-ea"/>
                <a:cs typeface="+mn-cs"/>
              </a:rPr>
              <a:t>ہے ۔وہ تمام مشکلات ،تمام اندھیروں کو پھاڑ کر ہمارے لئے آسانیاں پیدا کرنے والا اور مشکلات کو دور کرنے والا ہے ۔اللہ تعالیٰ ہمیں سکون دے رہے ہیں یہ بتا کر کہ اللہ تعالیٰ کے پاس مشکلات کو دور کرنے کا سارا اختیا ر ہے ۔جب ہم مشکل </a:t>
            </a:r>
          </a:p>
          <a:p>
            <a:pPr algn="r" rtl="1"/>
            <a:r>
              <a:rPr lang="ur-PK" sz="1200" kern="1200" dirty="0" smtClean="0">
                <a:solidFill>
                  <a:schemeClr val="tx1"/>
                </a:solidFill>
                <a:effectLst/>
                <a:latin typeface="+mn-lt"/>
                <a:ea typeface="+mn-ea"/>
                <a:cs typeface="+mn-cs"/>
              </a:rPr>
              <a:t>میں پھنسیں یا کسی شر کا ہمیں اندیشہ ہو ۔(دنیا کی مختلف زبانوں میں برائی کو ہمیشہ اندھیروں سے ظاہر کیا جاتا ہے ) </a:t>
            </a:r>
          </a:p>
          <a:p>
            <a:pPr algn="l" rtl="1"/>
            <a:r>
              <a:rPr lang="en-US" sz="1200" kern="1200" baseline="0" dirty="0" err="1" smtClean="0">
                <a:solidFill>
                  <a:schemeClr val="tx1"/>
                </a:solidFill>
                <a:latin typeface="+mn-lt"/>
                <a:ea typeface="+mn-ea"/>
                <a:cs typeface="+mn-cs"/>
              </a:rPr>
              <a:t>Falaq</a:t>
            </a:r>
            <a:r>
              <a:rPr lang="en-US" sz="1200" kern="1200" baseline="0" dirty="0" smtClean="0">
                <a:solidFill>
                  <a:schemeClr val="tx1"/>
                </a:solidFill>
                <a:latin typeface="+mn-lt"/>
                <a:ea typeface="+mn-ea"/>
                <a:cs typeface="+mn-cs"/>
              </a:rPr>
              <a:t> (as mentioned in many </a:t>
            </a:r>
            <a:r>
              <a:rPr lang="en-US" sz="1200" kern="1200" baseline="0" dirty="0" err="1" smtClean="0">
                <a:solidFill>
                  <a:schemeClr val="tx1"/>
                </a:solidFill>
                <a:latin typeface="+mn-lt"/>
                <a:ea typeface="+mn-ea"/>
                <a:cs typeface="+mn-cs"/>
              </a:rPr>
              <a:t>arabic</a:t>
            </a:r>
            <a:r>
              <a:rPr lang="en-US" sz="1200" kern="1200" baseline="0" dirty="0" smtClean="0">
                <a:solidFill>
                  <a:schemeClr val="tx1"/>
                </a:solidFill>
                <a:latin typeface="+mn-lt"/>
                <a:ea typeface="+mn-ea"/>
                <a:cs typeface="+mn-cs"/>
              </a:rPr>
              <a:t> lexicons including </a:t>
            </a:r>
            <a:r>
              <a:rPr lang="en-US" sz="1200" kern="1200" baseline="0" dirty="0" err="1" smtClean="0">
                <a:solidFill>
                  <a:schemeClr val="tx1"/>
                </a:solidFill>
                <a:latin typeface="+mn-lt"/>
                <a:ea typeface="+mn-ea"/>
                <a:cs typeface="+mn-cs"/>
              </a:rPr>
              <a:t>Taj</a:t>
            </a:r>
            <a:r>
              <a:rPr lang="en-US" sz="1200" kern="1200" baseline="0" dirty="0" smtClean="0">
                <a:solidFill>
                  <a:schemeClr val="tx1"/>
                </a:solidFill>
                <a:latin typeface="+mn-lt"/>
                <a:ea typeface="+mn-ea"/>
                <a:cs typeface="+mn-cs"/>
              </a:rPr>
              <a:t> al </a:t>
            </a:r>
            <a:r>
              <a:rPr lang="en-US" sz="1200" kern="1200" baseline="0" dirty="0" err="1" smtClean="0">
                <a:solidFill>
                  <a:schemeClr val="tx1"/>
                </a:solidFill>
                <a:latin typeface="+mn-lt"/>
                <a:ea typeface="+mn-ea"/>
                <a:cs typeface="+mn-cs"/>
              </a:rPr>
              <a:t>Uroos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Lisan</a:t>
            </a:r>
            <a:r>
              <a:rPr lang="en-US" sz="1200" kern="1200" baseline="0" dirty="0" smtClean="0">
                <a:solidFill>
                  <a:schemeClr val="tx1"/>
                </a:solidFill>
                <a:latin typeface="+mn-lt"/>
                <a:ea typeface="+mn-ea"/>
                <a:cs typeface="+mn-cs"/>
              </a:rPr>
              <a:t> al 'Arab) includes the</a:t>
            </a:r>
          </a:p>
          <a:p>
            <a:r>
              <a:rPr lang="en-US" sz="1200" kern="1200" baseline="0" dirty="0" smtClean="0">
                <a:solidFill>
                  <a:schemeClr val="tx1"/>
                </a:solidFill>
                <a:latin typeface="+mn-lt"/>
                <a:ea typeface="+mn-ea"/>
                <a:cs typeface="+mn-cs"/>
              </a:rPr>
              <a:t>meaning of </a:t>
            </a:r>
            <a:r>
              <a:rPr lang="en-US" sz="1200" kern="1200" baseline="0" dirty="0" err="1" smtClean="0">
                <a:solidFill>
                  <a:schemeClr val="tx1"/>
                </a:solidFill>
                <a:latin typeface="+mn-lt"/>
                <a:ea typeface="+mn-ea"/>
                <a:cs typeface="+mn-cs"/>
              </a:rPr>
              <a:t>Khalq</a:t>
            </a:r>
            <a:r>
              <a:rPr lang="en-US" sz="1200" kern="1200" baseline="0" dirty="0" smtClean="0">
                <a:solidFill>
                  <a:schemeClr val="tx1"/>
                </a:solidFill>
                <a:latin typeface="+mn-lt"/>
                <a:ea typeface="+mn-ea"/>
                <a:cs typeface="+mn-cs"/>
              </a:rPr>
              <a:t> - that which is Created.</a:t>
            </a:r>
          </a:p>
          <a:p>
            <a:r>
              <a:rPr lang="en-US" sz="1200" kern="1200" baseline="0" dirty="0" smtClean="0">
                <a:solidFill>
                  <a:schemeClr val="tx1"/>
                </a:solidFill>
                <a:latin typeface="+mn-lt"/>
                <a:ea typeface="+mn-ea"/>
                <a:cs typeface="+mn-cs"/>
              </a:rPr>
              <a:t>Because everything which has been created comes out of something that has been torn.</a:t>
            </a:r>
          </a:p>
          <a:p>
            <a:r>
              <a:rPr lang="en-US" sz="1200" kern="1200" baseline="0" dirty="0" smtClean="0">
                <a:solidFill>
                  <a:schemeClr val="tx1"/>
                </a:solidFill>
                <a:latin typeface="+mn-lt"/>
                <a:ea typeface="+mn-ea"/>
                <a:cs typeface="+mn-cs"/>
              </a:rPr>
              <a:t>Examples of this;</a:t>
            </a:r>
          </a:p>
          <a:p>
            <a:r>
              <a:rPr lang="en-US" sz="1200" kern="1200" baseline="0" dirty="0" smtClean="0">
                <a:solidFill>
                  <a:schemeClr val="tx1"/>
                </a:solidFill>
                <a:latin typeface="+mn-lt"/>
                <a:ea typeface="+mn-ea"/>
                <a:cs typeface="+mn-cs"/>
              </a:rPr>
              <a:t>- What comes out of something else, i.e. Water springs out of mountains.</a:t>
            </a:r>
          </a:p>
          <a:p>
            <a:r>
              <a:rPr lang="en-US" sz="1200" kern="1200" baseline="0" dirty="0" smtClean="0">
                <a:solidFill>
                  <a:schemeClr val="tx1"/>
                </a:solidFill>
                <a:latin typeface="+mn-lt"/>
                <a:ea typeface="+mn-ea"/>
                <a:cs typeface="+mn-cs"/>
              </a:rPr>
              <a:t>- Water tears out from the clouds.</a:t>
            </a:r>
          </a:p>
          <a:p>
            <a:r>
              <a:rPr lang="en-US" sz="1200" kern="1200" baseline="0" dirty="0" smtClean="0">
                <a:solidFill>
                  <a:schemeClr val="tx1"/>
                </a:solidFill>
                <a:latin typeface="+mn-lt"/>
                <a:ea typeface="+mn-ea"/>
                <a:cs typeface="+mn-cs"/>
              </a:rPr>
              <a:t>- Plants tear through the Earth and come out of it (</a:t>
            </a:r>
            <a:r>
              <a:rPr lang="en-US" sz="1200" kern="1200" baseline="0" dirty="0" err="1" smtClean="0">
                <a:solidFill>
                  <a:schemeClr val="tx1"/>
                </a:solidFill>
                <a:latin typeface="+mn-lt"/>
                <a:ea typeface="+mn-ea"/>
                <a:cs typeface="+mn-cs"/>
              </a:rPr>
              <a:t>Nabat</a:t>
            </a:r>
            <a:r>
              <a:rPr lang="en-US" sz="1200" kern="1200" baseline="0" dirty="0" smtClean="0">
                <a:solidFill>
                  <a:schemeClr val="tx1"/>
                </a:solidFill>
                <a:latin typeface="+mn-lt"/>
                <a:ea typeface="+mn-ea"/>
                <a:cs typeface="+mn-cs"/>
              </a:rPr>
              <a:t> min al </a:t>
            </a:r>
            <a:r>
              <a:rPr lang="en-US" sz="1200" kern="1200" baseline="0" dirty="0" err="1" smtClean="0">
                <a:solidFill>
                  <a:schemeClr val="tx1"/>
                </a:solidFill>
                <a:latin typeface="+mn-lt"/>
                <a:ea typeface="+mn-ea"/>
                <a:cs typeface="+mn-cs"/>
              </a:rPr>
              <a:t>ardd</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Children from the wombs of their mothers.</a:t>
            </a:r>
          </a:p>
          <a:p>
            <a:r>
              <a:rPr lang="en-US" sz="1200" kern="1200" baseline="0" dirty="0" smtClean="0">
                <a:solidFill>
                  <a:schemeClr val="tx1"/>
                </a:solidFill>
                <a:latin typeface="+mn-lt"/>
                <a:ea typeface="+mn-ea"/>
                <a:cs typeface="+mn-cs"/>
              </a:rPr>
              <a:t>Some contemporary scholars made The Big Bang theory part of this too. Saying that this</a:t>
            </a:r>
          </a:p>
          <a:p>
            <a:r>
              <a:rPr lang="en-US" sz="1200" kern="1200" baseline="0" dirty="0" smtClean="0">
                <a:solidFill>
                  <a:schemeClr val="tx1"/>
                </a:solidFill>
                <a:latin typeface="+mn-lt"/>
                <a:ea typeface="+mn-ea"/>
                <a:cs typeface="+mn-cs"/>
              </a:rPr>
              <a:t>Universe came from an origin point, forming this universe and expanding.</a:t>
            </a:r>
          </a:p>
          <a:p>
            <a:r>
              <a:rPr lang="en-US" sz="1200" kern="1200" baseline="0" dirty="0" smtClean="0">
                <a:solidFill>
                  <a:schemeClr val="tx1"/>
                </a:solidFill>
                <a:latin typeface="+mn-lt"/>
                <a:ea typeface="+mn-ea"/>
                <a:cs typeface="+mn-cs"/>
              </a:rPr>
              <a:t>So </a:t>
            </a:r>
            <a:r>
              <a:rPr lang="en-US" sz="1200" kern="1200" baseline="0" dirty="0" err="1" smtClean="0">
                <a:solidFill>
                  <a:schemeClr val="tx1"/>
                </a:solidFill>
                <a:latin typeface="+mn-lt"/>
                <a:ea typeface="+mn-ea"/>
                <a:cs typeface="+mn-cs"/>
              </a:rPr>
              <a:t>Falaq</a:t>
            </a:r>
            <a:r>
              <a:rPr lang="en-US" sz="1200" kern="1200" baseline="0" dirty="0" smtClean="0">
                <a:solidFill>
                  <a:schemeClr val="tx1"/>
                </a:solidFill>
                <a:latin typeface="+mn-lt"/>
                <a:ea typeface="+mn-ea"/>
                <a:cs typeface="+mn-cs"/>
              </a:rPr>
              <a:t> is similar to 'Created' in meaning - because all life comes into existence through tearing</a:t>
            </a:r>
          </a:p>
          <a:p>
            <a:r>
              <a:rPr lang="en-US" sz="1200" kern="1200" baseline="0" dirty="0" smtClean="0">
                <a:solidFill>
                  <a:schemeClr val="tx1"/>
                </a:solidFill>
                <a:latin typeface="+mn-lt"/>
                <a:ea typeface="+mn-ea"/>
                <a:cs typeface="+mn-cs"/>
              </a:rPr>
              <a:t>out through something else</a:t>
            </a:r>
          </a:p>
          <a:p>
            <a:r>
              <a:rPr lang="en-US" sz="1200" b="1" kern="1200" baseline="0" dirty="0" err="1" smtClean="0">
                <a:solidFill>
                  <a:schemeClr val="tx1"/>
                </a:solidFill>
                <a:latin typeface="+mn-lt"/>
                <a:ea typeface="+mn-ea"/>
                <a:cs typeface="+mn-cs"/>
              </a:rPr>
              <a:t>Falaq</a:t>
            </a:r>
            <a:r>
              <a:rPr lang="en-US" sz="1200" b="1"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The morning Daybreak when the sun just cracks through the night, everything which forms</a:t>
            </a:r>
          </a:p>
          <a:p>
            <a:r>
              <a:rPr lang="en-US" sz="1200" kern="1200" baseline="0" dirty="0" smtClean="0">
                <a:solidFill>
                  <a:schemeClr val="tx1"/>
                </a:solidFill>
                <a:latin typeface="+mn-lt"/>
                <a:ea typeface="+mn-ea"/>
                <a:cs typeface="+mn-cs"/>
              </a:rPr>
              <a:t>through tearing of creation (including humans, plants, animals, bacteria [amoeba], the sky</a:t>
            </a:r>
          </a:p>
          <a:p>
            <a:r>
              <a:rPr lang="en-US" sz="1200" kern="1200" baseline="0" dirty="0" smtClean="0">
                <a:solidFill>
                  <a:schemeClr val="tx1"/>
                </a:solidFill>
                <a:latin typeface="+mn-lt"/>
                <a:ea typeface="+mn-ea"/>
                <a:cs typeface="+mn-cs"/>
              </a:rPr>
              <a:t>[day/night] etc.).</a:t>
            </a:r>
          </a:p>
          <a:p>
            <a:r>
              <a:rPr lang="en-US" sz="1200" kern="1200" baseline="0" dirty="0" smtClean="0">
                <a:solidFill>
                  <a:schemeClr val="tx1"/>
                </a:solidFill>
                <a:latin typeface="+mn-lt"/>
                <a:ea typeface="+mn-ea"/>
                <a:cs typeface="+mn-cs"/>
              </a:rPr>
              <a:t>All these are included.</a:t>
            </a:r>
          </a:p>
          <a:p>
            <a:r>
              <a:rPr lang="en-US" sz="1200" kern="1200" baseline="0" dirty="0" smtClean="0">
                <a:solidFill>
                  <a:schemeClr val="tx1"/>
                </a:solidFill>
                <a:latin typeface="+mn-lt"/>
                <a:ea typeface="+mn-ea"/>
                <a:cs typeface="+mn-cs"/>
              </a:rPr>
              <a:t>Allah is signifying that He is the Master of birth, of life. Because this tearing open signifies; the</a:t>
            </a:r>
          </a:p>
          <a:p>
            <a:r>
              <a:rPr lang="en-US" sz="1200" kern="1200" baseline="0" dirty="0" smtClean="0">
                <a:solidFill>
                  <a:schemeClr val="tx1"/>
                </a:solidFill>
                <a:latin typeface="+mn-lt"/>
                <a:ea typeface="+mn-ea"/>
                <a:cs typeface="+mn-cs"/>
              </a:rPr>
              <a:t>birth of the day from the night, the birth of rain tearing from the clouds which gives life to the</a:t>
            </a:r>
          </a:p>
          <a:p>
            <a:r>
              <a:rPr lang="en-US" sz="1200" kern="1200" baseline="0" dirty="0" smtClean="0">
                <a:solidFill>
                  <a:schemeClr val="tx1"/>
                </a:solidFill>
                <a:latin typeface="+mn-lt"/>
                <a:ea typeface="+mn-ea"/>
                <a:cs typeface="+mn-cs"/>
              </a:rPr>
              <a:t>dead earth - giving it life, providing life food for all living beings - who give birth to children..</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a:t>
            </a:r>
            <a:r>
              <a:rPr lang="en-US" sz="1200" kern="1200" baseline="0" dirty="0" err="1" smtClean="0">
                <a:solidFill>
                  <a:schemeClr val="tx1"/>
                </a:solidFill>
                <a:latin typeface="+mn-lt"/>
                <a:ea typeface="+mn-ea"/>
                <a:cs typeface="+mn-cs"/>
              </a:rPr>
              <a:t>surah</a:t>
            </a:r>
            <a:r>
              <a:rPr lang="en-US" sz="1200" kern="1200" baseline="0" dirty="0" smtClean="0">
                <a:solidFill>
                  <a:schemeClr val="tx1"/>
                </a:solidFill>
                <a:latin typeface="+mn-lt"/>
                <a:ea typeface="+mn-ea"/>
                <a:cs typeface="+mn-cs"/>
              </a:rPr>
              <a:t> is about being placed in psychological and social difficulty.</a:t>
            </a:r>
          </a:p>
          <a:p>
            <a:r>
              <a:rPr lang="en-US" sz="1200" kern="1200" baseline="0" dirty="0" smtClean="0">
                <a:solidFill>
                  <a:schemeClr val="tx1"/>
                </a:solidFill>
                <a:latin typeface="+mn-lt"/>
                <a:ea typeface="+mn-ea"/>
                <a:cs typeface="+mn-cs"/>
              </a:rPr>
              <a:t>- Night is a time of Fear.</a:t>
            </a:r>
          </a:p>
          <a:p>
            <a:r>
              <a:rPr lang="en-US" sz="1200" kern="1200" baseline="0" dirty="0" smtClean="0">
                <a:solidFill>
                  <a:schemeClr val="tx1"/>
                </a:solidFill>
                <a:latin typeface="+mn-lt"/>
                <a:ea typeface="+mn-ea"/>
                <a:cs typeface="+mn-cs"/>
              </a:rPr>
              <a:t>- Jealousy is a feeling where someone can potentially harm you.</a:t>
            </a:r>
          </a:p>
          <a:p>
            <a:r>
              <a:rPr lang="en-US" sz="1200" kern="1200" baseline="0" dirty="0" smtClean="0">
                <a:solidFill>
                  <a:schemeClr val="tx1"/>
                </a:solidFill>
                <a:latin typeface="+mn-lt"/>
                <a:ea typeface="+mn-ea"/>
                <a:cs typeface="+mn-cs"/>
              </a:rPr>
              <a:t>- Magic - someone is putting you under difficulty internally, </a:t>
            </a:r>
            <a:r>
              <a:rPr lang="en-US" sz="1200" kern="1200" baseline="0" dirty="0" err="1" smtClean="0">
                <a:solidFill>
                  <a:schemeClr val="tx1"/>
                </a:solidFill>
                <a:latin typeface="+mn-lt"/>
                <a:ea typeface="+mn-ea"/>
                <a:cs typeface="+mn-cs"/>
              </a:rPr>
              <a:t>aswell</a:t>
            </a:r>
            <a:r>
              <a:rPr lang="en-US" sz="1200" kern="1200" baseline="0" dirty="0" smtClean="0">
                <a:solidFill>
                  <a:schemeClr val="tx1"/>
                </a:solidFill>
                <a:latin typeface="+mn-lt"/>
                <a:ea typeface="+mn-ea"/>
                <a:cs typeface="+mn-cs"/>
              </a:rPr>
              <a:t> as other external factors.</a:t>
            </a:r>
          </a:p>
          <a:p>
            <a:r>
              <a:rPr lang="en-US" sz="1200" kern="1200" baseline="0" dirty="0" err="1" smtClean="0">
                <a:solidFill>
                  <a:schemeClr val="tx1"/>
                </a:solidFill>
                <a:latin typeface="+mn-lt"/>
                <a:ea typeface="+mn-ea"/>
                <a:cs typeface="+mn-cs"/>
              </a:rPr>
              <a:t>Falaq</a:t>
            </a:r>
            <a:r>
              <a:rPr lang="en-US" sz="1200" kern="1200" baseline="0" dirty="0" smtClean="0">
                <a:solidFill>
                  <a:schemeClr val="tx1"/>
                </a:solidFill>
                <a:latin typeface="+mn-lt"/>
                <a:ea typeface="+mn-ea"/>
                <a:cs typeface="+mn-cs"/>
              </a:rPr>
              <a:t> - ripping and tearing through all the problems you have.</a:t>
            </a:r>
          </a:p>
          <a:p>
            <a:r>
              <a:rPr lang="en-US" sz="1200" kern="1200" baseline="0" dirty="0" smtClean="0">
                <a:solidFill>
                  <a:schemeClr val="tx1"/>
                </a:solidFill>
                <a:latin typeface="+mn-lt"/>
                <a:ea typeface="+mn-ea"/>
                <a:cs typeface="+mn-cs"/>
              </a:rPr>
              <a:t>It is like Allah is giving you openness and relaxation after those times of difficulty, and now Allah</a:t>
            </a:r>
          </a:p>
          <a:p>
            <a:r>
              <a:rPr lang="en-US" sz="1200" kern="1200" baseline="0" dirty="0" smtClean="0">
                <a:solidFill>
                  <a:schemeClr val="tx1"/>
                </a:solidFill>
                <a:latin typeface="+mn-lt"/>
                <a:ea typeface="+mn-ea"/>
                <a:cs typeface="+mn-cs"/>
              </a:rPr>
              <a:t>is giving you relaxation after you were constricted and tight.</a:t>
            </a:r>
          </a:p>
          <a:p>
            <a:r>
              <a:rPr lang="en-US" sz="1200" kern="1200" baseline="0" dirty="0" smtClean="0">
                <a:solidFill>
                  <a:schemeClr val="tx1"/>
                </a:solidFill>
                <a:latin typeface="+mn-lt"/>
                <a:ea typeface="+mn-ea"/>
                <a:cs typeface="+mn-cs"/>
              </a:rPr>
              <a:t>The Master who tears things open and takes you of </a:t>
            </a:r>
            <a:r>
              <a:rPr lang="en-US" sz="1200" kern="1200" baseline="0" dirty="0" err="1" smtClean="0">
                <a:solidFill>
                  <a:schemeClr val="tx1"/>
                </a:solidFill>
                <a:latin typeface="+mn-lt"/>
                <a:ea typeface="+mn-ea"/>
                <a:cs typeface="+mn-cs"/>
              </a:rPr>
              <a:t>of</a:t>
            </a:r>
            <a:r>
              <a:rPr lang="en-US" sz="1200" kern="1200" baseline="0" dirty="0" smtClean="0">
                <a:solidFill>
                  <a:schemeClr val="tx1"/>
                </a:solidFill>
                <a:latin typeface="+mn-lt"/>
                <a:ea typeface="+mn-ea"/>
                <a:cs typeface="+mn-cs"/>
              </a:rPr>
              <a:t> darkness into light. This </a:t>
            </a:r>
            <a:r>
              <a:rPr lang="en-US" sz="1200" kern="1200" baseline="0" dirty="0" err="1" smtClean="0">
                <a:solidFill>
                  <a:schemeClr val="tx1"/>
                </a:solidFill>
                <a:latin typeface="+mn-lt"/>
                <a:ea typeface="+mn-ea"/>
                <a:cs typeface="+mn-cs"/>
              </a:rPr>
              <a:t>surah</a:t>
            </a:r>
            <a:r>
              <a:rPr lang="en-US" sz="1200" kern="1200" baseline="0" dirty="0" smtClean="0">
                <a:solidFill>
                  <a:schemeClr val="tx1"/>
                </a:solidFill>
                <a:latin typeface="+mn-lt"/>
                <a:ea typeface="+mn-ea"/>
                <a:cs typeface="+mn-cs"/>
              </a:rPr>
              <a:t> is based on darkness, and coming out of it to enter into the light.</a:t>
            </a:r>
          </a:p>
          <a:p>
            <a:r>
              <a:rPr lang="en-US" sz="1200" kern="1200" baseline="0" dirty="0" smtClean="0">
                <a:solidFill>
                  <a:schemeClr val="tx1"/>
                </a:solidFill>
                <a:latin typeface="+mn-lt"/>
                <a:ea typeface="+mn-ea"/>
                <a:cs typeface="+mn-cs"/>
              </a:rPr>
              <a:t>In almost all literatures in the word; Evil is associated with darkness.</a:t>
            </a:r>
          </a:p>
          <a:p>
            <a:r>
              <a:rPr lang="en-US" sz="1200" kern="1200" baseline="0" dirty="0" smtClean="0">
                <a:solidFill>
                  <a:schemeClr val="tx1"/>
                </a:solidFill>
                <a:latin typeface="+mn-lt"/>
                <a:ea typeface="+mn-ea"/>
                <a:cs typeface="+mn-cs"/>
              </a:rPr>
              <a:t>i.e. dark thoughts, dark character. And Allah removes the darkness by mentioning one</a:t>
            </a:r>
          </a:p>
          <a:p>
            <a:r>
              <a:rPr lang="en-US" sz="1200" kern="1200" baseline="0" dirty="0" smtClean="0">
                <a:solidFill>
                  <a:schemeClr val="tx1"/>
                </a:solidFill>
                <a:latin typeface="+mn-lt"/>
                <a:ea typeface="+mn-ea"/>
                <a:cs typeface="+mn-cs"/>
              </a:rPr>
              <a:t>word; </a:t>
            </a:r>
            <a:r>
              <a:rPr lang="en-US" sz="1200" kern="1200" baseline="0" dirty="0" err="1" smtClean="0">
                <a:solidFill>
                  <a:schemeClr val="tx1"/>
                </a:solidFill>
                <a:latin typeface="+mn-lt"/>
                <a:ea typeface="+mn-ea"/>
                <a:cs typeface="+mn-cs"/>
              </a:rPr>
              <a:t>Falaq</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Falaq</a:t>
            </a:r>
            <a:r>
              <a:rPr lang="en-US" sz="1200" kern="1200" baseline="0" dirty="0" smtClean="0">
                <a:solidFill>
                  <a:schemeClr val="tx1"/>
                </a:solidFill>
                <a:latin typeface="+mn-lt"/>
                <a:ea typeface="+mn-ea"/>
                <a:cs typeface="+mn-cs"/>
              </a:rPr>
              <a:t> which pierces the dark sky and brings the light of the Day to all</a:t>
            </a:r>
            <a:endParaRPr lang="en-US" dirty="0" smtClean="0"/>
          </a:p>
          <a:p>
            <a:endParaRPr lang="en-US" dirty="0" smtClean="0"/>
          </a:p>
          <a:p>
            <a:pPr algn="ctr"/>
            <a:r>
              <a:rPr lang="en-US" sz="1200" b="1" dirty="0" smtClean="0">
                <a:solidFill>
                  <a:schemeClr val="tx2">
                    <a:lumMod val="50000"/>
                  </a:schemeClr>
                </a:solidFill>
              </a:rPr>
              <a:t>when you make Him (</a:t>
            </a:r>
            <a:r>
              <a:rPr lang="en-US" sz="1200" b="1" dirty="0" err="1" smtClean="0">
                <a:solidFill>
                  <a:schemeClr val="tx2">
                    <a:lumMod val="50000"/>
                  </a:schemeClr>
                </a:solidFill>
              </a:rPr>
              <a:t>swt</a:t>
            </a:r>
            <a:r>
              <a:rPr lang="en-US" sz="1200" b="1" dirty="0" smtClean="0">
                <a:solidFill>
                  <a:schemeClr val="tx2">
                    <a:lumMod val="50000"/>
                  </a:schemeClr>
                </a:solidFill>
              </a:rPr>
              <a:t>) as the purpose of your existence, then He (</a:t>
            </a:r>
            <a:r>
              <a:rPr lang="en-US" sz="1200" b="1" dirty="0" err="1" smtClean="0">
                <a:solidFill>
                  <a:schemeClr val="tx2">
                    <a:lumMod val="50000"/>
                  </a:schemeClr>
                </a:solidFill>
              </a:rPr>
              <a:t>swt</a:t>
            </a:r>
            <a:r>
              <a:rPr lang="en-US" sz="1200" b="1" dirty="0" smtClean="0">
                <a:solidFill>
                  <a:schemeClr val="tx2">
                    <a:lumMod val="50000"/>
                  </a:schemeClr>
                </a:solidFill>
              </a:rPr>
              <a:t>) cuts through everything else in your life.</a:t>
            </a:r>
          </a:p>
          <a:p>
            <a:pPr algn="ctr"/>
            <a:r>
              <a:rPr lang="en-US" sz="1200" b="1" dirty="0" smtClean="0">
                <a:solidFill>
                  <a:schemeClr val="tx2">
                    <a:lumMod val="50000"/>
                  </a:schemeClr>
                </a:solidFill>
              </a:rPr>
              <a:t>You reach that station where nothing else matters except He (</a:t>
            </a:r>
            <a:r>
              <a:rPr lang="en-US" sz="1200" b="1" dirty="0" err="1" smtClean="0">
                <a:solidFill>
                  <a:schemeClr val="tx2">
                    <a:lumMod val="50000"/>
                  </a:schemeClr>
                </a:solidFill>
              </a:rPr>
              <a:t>swt</a:t>
            </a:r>
            <a:r>
              <a:rPr lang="en-US" sz="1200" b="1" dirty="0" smtClean="0">
                <a:solidFill>
                  <a:schemeClr val="tx2">
                    <a:lumMod val="50000"/>
                  </a:schemeClr>
                </a:solidFill>
              </a:rPr>
              <a:t>).</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23324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r" rtl="1"/>
            <a:r>
              <a:rPr lang="ur-PK" sz="1200" kern="1200" dirty="0" smtClean="0">
                <a:solidFill>
                  <a:schemeClr val="tx1"/>
                </a:solidFill>
                <a:effectLst/>
                <a:latin typeface="+mn-lt"/>
                <a:ea typeface="+mn-ea"/>
                <a:cs typeface="+mn-cs"/>
              </a:rPr>
              <a:t>٭پھر یہ کہ اللہ تعالیٰ نے اپنا تعارف</a:t>
            </a:r>
            <a:r>
              <a:rPr lang="ur-PK" sz="1200" b="1" kern="1200" dirty="0" smtClean="0">
                <a:solidFill>
                  <a:schemeClr val="tx1"/>
                </a:solidFill>
                <a:effectLst/>
                <a:latin typeface="+mn-lt"/>
                <a:ea typeface="+mn-ea"/>
                <a:cs typeface="+mn-cs"/>
              </a:rPr>
              <a:t> "رب"</a:t>
            </a:r>
            <a:r>
              <a:rPr lang="ur-PK" sz="1200" kern="1200" dirty="0" smtClean="0">
                <a:solidFill>
                  <a:schemeClr val="tx1"/>
                </a:solidFill>
                <a:effectLst/>
                <a:latin typeface="+mn-lt"/>
                <a:ea typeface="+mn-ea"/>
                <a:cs typeface="+mn-cs"/>
              </a:rPr>
              <a:t>کہہ  کر کرایا۔</a:t>
            </a:r>
            <a:r>
              <a:rPr lang="ur-PK" sz="1200" b="1" kern="1200" dirty="0" smtClean="0">
                <a:solidFill>
                  <a:schemeClr val="tx1"/>
                </a:solidFill>
                <a:effectLst/>
                <a:latin typeface="+mn-lt"/>
                <a:ea typeface="+mn-ea"/>
                <a:cs typeface="+mn-cs"/>
              </a:rPr>
              <a:t>رب کے معنی: پیدا</a:t>
            </a:r>
            <a:r>
              <a:rPr lang="ur-PK" sz="1200" b="1" kern="1200" baseline="0" dirty="0" smtClean="0">
                <a:solidFill>
                  <a:schemeClr val="tx1"/>
                </a:solidFill>
                <a:effectLst/>
                <a:latin typeface="+mn-lt"/>
                <a:ea typeface="+mn-ea"/>
                <a:cs typeface="+mn-cs"/>
              </a:rPr>
              <a:t> کرنے والا، </a:t>
            </a:r>
            <a:r>
              <a:rPr lang="ur-PK" sz="1200" b="1" kern="1200" dirty="0" smtClean="0">
                <a:solidFill>
                  <a:schemeClr val="tx1"/>
                </a:solidFill>
                <a:effectLst/>
                <a:latin typeface="+mn-lt"/>
                <a:ea typeface="+mn-ea"/>
                <a:cs typeface="+mn-cs"/>
              </a:rPr>
              <a:t> پالنے والا ،تخلیق کرنے والا،نگہداشت کرنے والا جس کی </a:t>
            </a:r>
          </a:p>
          <a:p>
            <a:pPr algn="r" rtl="1"/>
            <a:r>
              <a:rPr lang="ur-PK" sz="1200" b="1" kern="1200" dirty="0" smtClean="0">
                <a:solidFill>
                  <a:schemeClr val="tx1"/>
                </a:solidFill>
                <a:effectLst/>
                <a:latin typeface="+mn-lt"/>
                <a:ea typeface="+mn-ea"/>
                <a:cs typeface="+mn-cs"/>
              </a:rPr>
              <a:t>فرما برداری کی جائے </a:t>
            </a:r>
            <a:r>
              <a:rPr lang="ur-PK" sz="1200" kern="1200" dirty="0" smtClean="0">
                <a:solidFill>
                  <a:schemeClr val="tx1"/>
                </a:solidFill>
                <a:effectLst/>
                <a:latin typeface="+mn-lt"/>
                <a:ea typeface="+mn-ea"/>
                <a:cs typeface="+mn-cs"/>
              </a:rPr>
              <a:t> وغیرہ  اللہ تعالیٰ</a:t>
            </a:r>
            <a:r>
              <a:rPr lang="ur-PK" sz="1200" kern="1200" baseline="0" dirty="0" smtClean="0">
                <a:solidFill>
                  <a:schemeClr val="tx1"/>
                </a:solidFill>
                <a:effectLst/>
                <a:latin typeface="+mn-lt"/>
                <a:ea typeface="+mn-ea"/>
                <a:cs typeface="+mn-cs"/>
              </a:rPr>
              <a:t> اپنے آپ کو رب کہہ کر ہم سے بندگی کا مطالبہ کرتے ہیں </a:t>
            </a:r>
            <a:r>
              <a:rPr lang="ur-PK" sz="1200" kern="1200" dirty="0" smtClean="0">
                <a:solidFill>
                  <a:schemeClr val="tx1"/>
                </a:solidFill>
                <a:effectLst/>
                <a:latin typeface="+mn-lt"/>
                <a:ea typeface="+mn-ea"/>
                <a:cs typeface="+mn-cs"/>
              </a:rPr>
              <a:t>یعنی میں جب اللہ تعالیٰ سے پناہ مانگ رہی ہوں تو میں سب سے پہلے اس بات کا اعتراف کررہی ہوں کہ وہ میرا رب ہےتو پھر اس کا تقاضہ یہ ہے کہ ہم اس کے آگے جھکنے والے ہوں ،اس کی اطاعت کرنے والے ہوں ،پھر جب ہم اپنے آپ کو عاجز کر کے ،جھکا کراللہ سے پناہ اور حفاظت طلب کریں تو ہمیں ضرور ملے گی انشاء اللہ</a:t>
            </a:r>
            <a:endParaRPr lang="en-US" sz="1200" kern="1200" dirty="0" smtClean="0">
              <a:solidFill>
                <a:schemeClr val="tx1"/>
              </a:solidFill>
              <a:effectLst/>
              <a:latin typeface="+mn-lt"/>
              <a:ea typeface="+mn-ea"/>
              <a:cs typeface="+mn-cs"/>
            </a:endParaRPr>
          </a:p>
          <a:p>
            <a:pPr algn="r"/>
            <a:endParaRPr lang="ur-PK" dirty="0" smtClean="0"/>
          </a:p>
          <a:p>
            <a:r>
              <a:rPr lang="en-US" dirty="0" smtClean="0"/>
              <a:t>You have to realize that you are not simply seeking refuge in anyone. You are seeking refuge in a </a:t>
            </a:r>
          </a:p>
          <a:p>
            <a:r>
              <a:rPr lang="en-US" b="1" dirty="0" err="1" smtClean="0"/>
              <a:t>Rabb</a:t>
            </a:r>
            <a:r>
              <a:rPr lang="en-US" b="1" dirty="0" smtClean="0"/>
              <a:t> who tears thru this darkness.., and a </a:t>
            </a:r>
            <a:r>
              <a:rPr lang="en-US" b="1" dirty="0" err="1" smtClean="0"/>
              <a:t>Rabb</a:t>
            </a:r>
            <a:r>
              <a:rPr lang="en-US" b="1" dirty="0" smtClean="0"/>
              <a:t> needs to be obeyed</a:t>
            </a:r>
          </a:p>
          <a:p>
            <a:endParaRPr lang="en-US" dirty="0" smtClean="0"/>
          </a:p>
          <a:p>
            <a:endParaRPr lang="en-US" dirty="0" smtClean="0"/>
          </a:p>
          <a:p>
            <a:r>
              <a:rPr lang="en-US" dirty="0" smtClean="0"/>
              <a:t>Especially if we want Him (</a:t>
            </a:r>
            <a:r>
              <a:rPr lang="en-US" dirty="0" err="1" smtClean="0"/>
              <a:t>swt</a:t>
            </a:r>
            <a:r>
              <a:rPr lang="en-US" dirty="0" smtClean="0"/>
              <a:t>) to save us from all the monsters and </a:t>
            </a:r>
          </a:p>
          <a:p>
            <a:r>
              <a:rPr lang="en-US" dirty="0" smtClean="0"/>
              <a:t>the demons that are coming to harm us. So tomorrow at dawn fight with yourself to wake up on </a:t>
            </a:r>
          </a:p>
          <a:p>
            <a:r>
              <a:rPr lang="en-US" dirty="0" smtClean="0"/>
              <a:t>time for </a:t>
            </a:r>
            <a:r>
              <a:rPr lang="en-US" dirty="0" err="1" smtClean="0"/>
              <a:t>Fajr</a:t>
            </a:r>
            <a:r>
              <a:rPr lang="en-US" dirty="0" smtClean="0"/>
              <a:t>. The next time someone in your family does something to upset you struggle with </a:t>
            </a:r>
          </a:p>
          <a:p>
            <a:r>
              <a:rPr lang="en-US" dirty="0" smtClean="0"/>
              <a:t>yourself not to become angry with them or even to say something to them that might displease </a:t>
            </a:r>
          </a:p>
          <a:p>
            <a:r>
              <a:rPr lang="en-US" dirty="0" smtClean="0"/>
              <a:t>them. This effort that you make demonstrates your submission and your servitude to your </a:t>
            </a:r>
            <a:r>
              <a:rPr lang="en-US" dirty="0" err="1" smtClean="0"/>
              <a:t>Rabb</a:t>
            </a: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89245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ur-PK" sz="1200" b="1" kern="1200" dirty="0" smtClean="0">
                <a:solidFill>
                  <a:schemeClr val="tx1"/>
                </a:solidFill>
                <a:effectLst/>
                <a:latin typeface="+mn-lt"/>
                <a:ea typeface="+mn-ea"/>
                <a:cs typeface="+mn-cs"/>
              </a:rPr>
              <a:t>"من شر ما خلق"</a:t>
            </a:r>
            <a:r>
              <a:rPr lang="ur-PK"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r"/>
            <a:r>
              <a:rPr lang="ur-PK" sz="1200" kern="1200" dirty="0" smtClean="0">
                <a:solidFill>
                  <a:schemeClr val="tx1"/>
                </a:solidFill>
                <a:effectLst/>
                <a:latin typeface="+mn-lt"/>
                <a:ea typeface="+mn-ea"/>
                <a:cs typeface="+mn-cs"/>
              </a:rPr>
              <a:t>۔  پہلی چیز جس سے پناہ طلب کی گئی ۔ہر اس چیز کے شر سے جسے اس نے پیدا کیا ۔(یہاں لوگوں سے سوال کریں کہ اللہ تعالی نے شر کو کیوں تخلیق کیا ۔یہی پہلا سوال ذہن میں آتا ہے ) ۔  بہت سے علماء/ مفسرین یہ کہتے ہیں کہ شر بذات خود کوئی شے</a:t>
            </a:r>
            <a:r>
              <a:rPr lang="ur-PK" sz="1200" kern="1200" baseline="0" dirty="0" smtClean="0">
                <a:solidFill>
                  <a:schemeClr val="tx1"/>
                </a:solidFill>
                <a:effectLst/>
                <a:latin typeface="+mn-lt"/>
                <a:ea typeface="+mn-ea"/>
                <a:cs typeface="+mn-cs"/>
              </a:rPr>
              <a:t> </a:t>
            </a:r>
            <a:r>
              <a:rPr lang="ur-PK" sz="1200" kern="1200" dirty="0" smtClean="0">
                <a:solidFill>
                  <a:schemeClr val="tx1"/>
                </a:solidFill>
                <a:effectLst/>
                <a:latin typeface="+mn-lt"/>
                <a:ea typeface="+mn-ea"/>
                <a:cs typeface="+mn-cs"/>
              </a:rPr>
              <a:t> نہیں بلکہ کسی بھی  چیز میں بھلائی یا اچھائی کا دب جانا شر ہے ۔ مثلاً رات کی تاریکی بذات خود شر نہیں بلکہ روشنی کا نہ ہونا باعثِ شر/پریشانی ہے ۔</a:t>
            </a:r>
            <a:endParaRPr lang="en-US" sz="1200" kern="1200" dirty="0" smtClean="0">
              <a:solidFill>
                <a:schemeClr val="tx1"/>
              </a:solidFill>
              <a:effectLst/>
              <a:latin typeface="+mn-lt"/>
              <a:ea typeface="+mn-ea"/>
              <a:cs typeface="+mn-cs"/>
            </a:endParaRPr>
          </a:p>
          <a:p>
            <a:pPr algn="r"/>
            <a:r>
              <a:rPr lang="ur-PK" sz="1200" kern="1200" dirty="0" smtClean="0">
                <a:solidFill>
                  <a:schemeClr val="tx1"/>
                </a:solidFill>
                <a:effectLst/>
                <a:latin typeface="+mn-lt"/>
                <a:ea typeface="+mn-ea"/>
                <a:cs typeface="+mn-cs"/>
              </a:rPr>
              <a:t>۔  اللہ تعالیٰ نے انسان کی فطرت میں دونوں</a:t>
            </a:r>
            <a:r>
              <a:rPr lang="ur-PK" sz="1200" kern="1200" baseline="0" dirty="0" smtClean="0">
                <a:solidFill>
                  <a:schemeClr val="tx1"/>
                </a:solidFill>
                <a:effectLst/>
                <a:latin typeface="+mn-lt"/>
                <a:ea typeface="+mn-ea"/>
                <a:cs typeface="+mn-cs"/>
              </a:rPr>
              <a:t> </a:t>
            </a:r>
            <a:r>
              <a:rPr lang="ur-PK" sz="1200" kern="1200" dirty="0" smtClean="0">
                <a:solidFill>
                  <a:schemeClr val="tx1"/>
                </a:solidFill>
                <a:effectLst/>
                <a:latin typeface="+mn-lt"/>
                <a:ea typeface="+mn-ea"/>
                <a:cs typeface="+mn-cs"/>
              </a:rPr>
              <a:t>مادے رکھے ہیں ۔یعنی خیر کا بھی اور شر کا بھی اگر شر کو اللہ تخلیق ہی نہ کرتے صرف خیر ہوتی تو پھر آزمائش کس چیز کی ہوتی ۔یہ تو انسان کے اپنے اوپر ہے کہ وہ کیا پسند کرتا ہے  اللہ تعالیٰ ہمار اامتحان لے</a:t>
            </a:r>
            <a:r>
              <a:rPr lang="ur-PK" sz="1200" kern="1200" baseline="0" dirty="0" smtClean="0">
                <a:solidFill>
                  <a:schemeClr val="tx1"/>
                </a:solidFill>
                <a:effectLst/>
                <a:latin typeface="+mn-lt"/>
                <a:ea typeface="+mn-ea"/>
                <a:cs typeface="+mn-cs"/>
              </a:rPr>
              <a:t> رہے ہیں </a:t>
            </a:r>
            <a:r>
              <a:rPr lang="ur-PK" sz="1200" kern="1200" dirty="0" smtClean="0">
                <a:solidFill>
                  <a:schemeClr val="tx1"/>
                </a:solidFill>
                <a:effectLst/>
                <a:latin typeface="+mn-lt"/>
                <a:ea typeface="+mn-ea"/>
                <a:cs typeface="+mn-cs"/>
              </a:rPr>
              <a:t>،ہماری آزمائش کررہے ہیں  ،کیونکہ پوری زندگی ہی آزمائش کے لئے ہے ۔پھر یہ کہ جس اللہ نے تخلیق کیا ہے جو تخلیق کرنے والا خالق ہے وہی اس بات کا زیادہ حقدار ہے کہ اس سے پناہ طلب کی جائے اور اسی کے  پاس کامل اختیار ہے ۔</a:t>
            </a:r>
            <a:endParaRPr lang="en-US" sz="1200" kern="1200" dirty="0" smtClean="0">
              <a:solidFill>
                <a:schemeClr val="tx1"/>
              </a:solidFill>
              <a:effectLst/>
              <a:latin typeface="+mn-lt"/>
              <a:ea typeface="+mn-ea"/>
              <a:cs typeface="+mn-cs"/>
            </a:endParaRPr>
          </a:p>
          <a:p>
            <a:pPr algn="r"/>
            <a:r>
              <a:rPr lang="ur-PK" sz="1200" kern="1200" dirty="0" smtClean="0">
                <a:solidFill>
                  <a:schemeClr val="tx1"/>
                </a:solidFill>
                <a:effectLst/>
                <a:latin typeface="+mn-lt"/>
                <a:ea typeface="+mn-ea"/>
                <a:cs typeface="+mn-cs"/>
              </a:rPr>
              <a:t>۔ تو ہمیں جو بھی اللہ کی تخلیق ہے اس کے شر سے پناہ طلب کرنی ہے کوئی چیز ہمارے لئے یا ہمیں نقصان دہ لگ رہی ہوتی ہے دوسرے کی نظر سے دیکھیں تو وہ  اس کے لئےباعث ِخیر ہے مثلاًمچھر کا کاٹنا ،خون چوسنا ہمیں شر لگ رہا ہے اپنے  لئے لیکن وہ خود اس مچھر کے لئے شر نہیں بلکہ رزق ہے</a:t>
            </a:r>
          </a:p>
          <a:p>
            <a:pPr algn="l" rtl="1"/>
            <a:endParaRPr lang="ur-PK" dirty="0" smtClean="0"/>
          </a:p>
          <a:p>
            <a:r>
              <a:rPr lang="en-US" dirty="0" smtClean="0"/>
              <a:t>Ask audience y Allah has created evil?</a:t>
            </a:r>
          </a:p>
          <a:p>
            <a:r>
              <a:rPr lang="en-US" dirty="0" err="1" smtClean="0"/>
              <a:t>Ans</a:t>
            </a:r>
            <a:r>
              <a:rPr lang="en-US" dirty="0" smtClean="0"/>
              <a:t>: to test</a:t>
            </a:r>
            <a:r>
              <a:rPr lang="en-US" baseline="0" dirty="0" smtClean="0"/>
              <a:t> us! Also scholars say that Allah did not reduce evil to </a:t>
            </a:r>
            <a:r>
              <a:rPr lang="en-US" baseline="0" dirty="0" err="1" smtClean="0"/>
              <a:t>shaitain</a:t>
            </a:r>
            <a:r>
              <a:rPr lang="en-US" baseline="0" dirty="0" smtClean="0"/>
              <a:t> only but to evil that He has created</a:t>
            </a:r>
          </a:p>
          <a:p>
            <a:r>
              <a:rPr lang="en-US" baseline="0" dirty="0" smtClean="0"/>
              <a:t>Allah didn’t say that that say I seek refuge from what HE has Created. </a:t>
            </a:r>
          </a:p>
          <a:p>
            <a:r>
              <a:rPr lang="en-US" baseline="0" dirty="0" smtClean="0"/>
              <a:t>The one who has created has more power than the creation so if the creation can cause harm the one who created it can save you from it1</a:t>
            </a:r>
            <a:r>
              <a:rPr lang="en-US" sz="1200" kern="1200" baseline="0" dirty="0" smtClean="0">
                <a:solidFill>
                  <a:schemeClr val="tx1"/>
                </a:solidFill>
                <a:latin typeface="+mn-lt"/>
                <a:ea typeface="+mn-ea"/>
                <a:cs typeface="+mn-cs"/>
              </a:rPr>
              <a:t>Sharr is not attributed to Allah, but to </a:t>
            </a:r>
            <a:r>
              <a:rPr lang="en-US" sz="1200" kern="1200" baseline="0" dirty="0" err="1" smtClean="0">
                <a:solidFill>
                  <a:schemeClr val="tx1"/>
                </a:solidFill>
                <a:latin typeface="+mn-lt"/>
                <a:ea typeface="+mn-ea"/>
                <a:cs typeface="+mn-cs"/>
              </a:rPr>
              <a:t>Khalq</a:t>
            </a:r>
            <a:r>
              <a:rPr lang="en-US" sz="1200" kern="1200" baseline="0" dirty="0" smtClean="0">
                <a:solidFill>
                  <a:schemeClr val="tx1"/>
                </a:solidFill>
                <a:latin typeface="+mn-lt"/>
                <a:ea typeface="+mn-ea"/>
                <a:cs typeface="+mn-cs"/>
              </a:rPr>
              <a:t> (creation) in this ayah.</a:t>
            </a:r>
          </a:p>
          <a:p>
            <a:r>
              <a:rPr lang="en-US" sz="1200" kern="1200" baseline="0" dirty="0" smtClean="0">
                <a:solidFill>
                  <a:schemeClr val="tx1"/>
                </a:solidFill>
                <a:latin typeface="+mn-lt"/>
                <a:ea typeface="+mn-ea"/>
                <a:cs typeface="+mn-cs"/>
              </a:rPr>
              <a:t>Some '</a:t>
            </a:r>
            <a:r>
              <a:rPr lang="en-US" sz="1200" kern="1200" baseline="0" dirty="0" err="1" smtClean="0">
                <a:solidFill>
                  <a:schemeClr val="tx1"/>
                </a:solidFill>
                <a:latin typeface="+mn-lt"/>
                <a:ea typeface="+mn-ea"/>
                <a:cs typeface="+mn-cs"/>
              </a:rPr>
              <a:t>ulama</a:t>
            </a:r>
            <a:r>
              <a:rPr lang="en-US" sz="1200" kern="1200" baseline="0" dirty="0" smtClean="0">
                <a:solidFill>
                  <a:schemeClr val="tx1"/>
                </a:solidFill>
                <a:latin typeface="+mn-lt"/>
                <a:ea typeface="+mn-ea"/>
                <a:cs typeface="+mn-cs"/>
              </a:rPr>
              <a:t> (scholars) said; The general rule is that evil is not an entity by itself, but it is a lack</a:t>
            </a:r>
          </a:p>
          <a:p>
            <a:r>
              <a:rPr lang="en-US" sz="1200" kern="1200" baseline="0" dirty="0" smtClean="0">
                <a:solidFill>
                  <a:schemeClr val="tx1"/>
                </a:solidFill>
                <a:latin typeface="+mn-lt"/>
                <a:ea typeface="+mn-ea"/>
                <a:cs typeface="+mn-cs"/>
              </a:rPr>
              <a:t>of good.</a:t>
            </a:r>
          </a:p>
          <a:p>
            <a:r>
              <a:rPr lang="en-US" sz="1200" kern="1200" baseline="0" dirty="0" smtClean="0">
                <a:solidFill>
                  <a:schemeClr val="tx1"/>
                </a:solidFill>
                <a:latin typeface="+mn-lt"/>
                <a:ea typeface="+mn-ea"/>
                <a:cs typeface="+mn-cs"/>
              </a:rPr>
              <a:t>Just like darkness is a lack of light.</a:t>
            </a:r>
          </a:p>
          <a:p>
            <a:r>
              <a:rPr lang="en-US" sz="1200" kern="1200" baseline="0" dirty="0" smtClean="0">
                <a:solidFill>
                  <a:schemeClr val="tx1"/>
                </a:solidFill>
                <a:latin typeface="+mn-lt"/>
                <a:ea typeface="+mn-ea"/>
                <a:cs typeface="+mn-cs"/>
              </a:rPr>
              <a:t>This ayah has profound lessons in it, because Allah did not reduce it to </a:t>
            </a:r>
            <a:r>
              <a:rPr lang="en-US" sz="1200" kern="1200" baseline="0" dirty="0" err="1" smtClean="0">
                <a:solidFill>
                  <a:schemeClr val="tx1"/>
                </a:solidFill>
                <a:latin typeface="+mn-lt"/>
                <a:ea typeface="+mn-ea"/>
                <a:cs typeface="+mn-cs"/>
              </a:rPr>
              <a:t>shayateen</a:t>
            </a:r>
            <a:r>
              <a:rPr lang="en-US" sz="1200" kern="1200" baseline="0" dirty="0" smtClean="0">
                <a:solidFill>
                  <a:schemeClr val="tx1"/>
                </a:solidFill>
                <a:latin typeface="+mn-lt"/>
                <a:ea typeface="+mn-ea"/>
                <a:cs typeface="+mn-cs"/>
              </a:rPr>
              <a:t> (devils) only,</a:t>
            </a:r>
          </a:p>
          <a:p>
            <a:r>
              <a:rPr lang="en-US" sz="1200" kern="1200" baseline="0" dirty="0" smtClean="0">
                <a:solidFill>
                  <a:schemeClr val="tx1"/>
                </a:solidFill>
                <a:latin typeface="+mn-lt"/>
                <a:ea typeface="+mn-ea"/>
                <a:cs typeface="+mn-cs"/>
              </a:rPr>
              <a:t>but to the evil that He has created.</a:t>
            </a:r>
          </a:p>
          <a:p>
            <a:r>
              <a:rPr lang="en-US" sz="1200" kern="1200" baseline="0" dirty="0" smtClean="0">
                <a:solidFill>
                  <a:schemeClr val="tx1"/>
                </a:solidFill>
                <a:latin typeface="+mn-lt"/>
                <a:ea typeface="+mn-ea"/>
                <a:cs typeface="+mn-cs"/>
              </a:rPr>
              <a:t>The only One without flaws is Allah.</a:t>
            </a:r>
          </a:p>
          <a:p>
            <a:r>
              <a:rPr lang="en-US" sz="1200" kern="1200" baseline="0" dirty="0" smtClean="0">
                <a:solidFill>
                  <a:schemeClr val="tx1"/>
                </a:solidFill>
                <a:latin typeface="+mn-lt"/>
                <a:ea typeface="+mn-ea"/>
                <a:cs typeface="+mn-cs"/>
              </a:rPr>
              <a:t>Everything else will have some flaws; The sun, the water, the Earth, the human - every single</a:t>
            </a:r>
          </a:p>
          <a:p>
            <a:r>
              <a:rPr lang="en-US" sz="1200" kern="1200" baseline="0" dirty="0" smtClean="0">
                <a:solidFill>
                  <a:schemeClr val="tx1"/>
                </a:solidFill>
                <a:latin typeface="+mn-lt"/>
                <a:ea typeface="+mn-ea"/>
                <a:cs typeface="+mn-cs"/>
              </a:rPr>
              <a:t>creation will have potential harms within it. So we are asking Allah to protect us from the</a:t>
            </a:r>
          </a:p>
          <a:p>
            <a:r>
              <a:rPr lang="en-US" sz="1200" kern="1200" baseline="0" dirty="0" smtClean="0">
                <a:solidFill>
                  <a:schemeClr val="tx1"/>
                </a:solidFill>
                <a:latin typeface="+mn-lt"/>
                <a:ea typeface="+mn-ea"/>
                <a:cs typeface="+mn-cs"/>
              </a:rPr>
              <a:t>potential harms of everything which He has created… also snake he bites that’s his food/ </a:t>
            </a:r>
            <a:r>
              <a:rPr lang="en-US" sz="1200" kern="1200" baseline="0" dirty="0" err="1" smtClean="0">
                <a:solidFill>
                  <a:schemeClr val="tx1"/>
                </a:solidFill>
                <a:latin typeface="+mn-lt"/>
                <a:ea typeface="+mn-ea"/>
                <a:cs typeface="+mn-cs"/>
              </a:rPr>
              <a:t>mosquiti</a:t>
            </a:r>
            <a:r>
              <a:rPr lang="en-US" sz="1200" kern="1200" baseline="0" dirty="0" smtClean="0">
                <a:solidFill>
                  <a:schemeClr val="tx1"/>
                </a:solidFill>
                <a:latin typeface="+mn-lt"/>
                <a:ea typeface="+mn-ea"/>
                <a:cs typeface="+mn-cs"/>
              </a:rPr>
              <a:t> bit for us its danger</a:t>
            </a:r>
          </a:p>
          <a:p>
            <a:r>
              <a:rPr lang="en-US" sz="1200" kern="1200" baseline="0" dirty="0" smtClean="0">
                <a:solidFill>
                  <a:schemeClr val="tx1"/>
                </a:solidFill>
                <a:latin typeface="+mn-lt"/>
                <a:ea typeface="+mn-ea"/>
                <a:cs typeface="+mn-cs"/>
              </a:rPr>
              <a:t>Now it is getting more specific.</a:t>
            </a:r>
          </a:p>
          <a:p>
            <a:endParaRPr lang="en-US" baseline="0" dirty="0" smtClean="0"/>
          </a:p>
          <a:p>
            <a:endParaRPr lang="en-US" dirty="0"/>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59620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pPr marL="1371600" marR="0" algn="r" rtl="1">
              <a:lnSpc>
                <a:spcPct val="115000"/>
              </a:lnSpc>
              <a:spcBef>
                <a:spcPts val="0"/>
              </a:spcBef>
              <a:spcAft>
                <a:spcPts val="0"/>
              </a:spcAft>
              <a:tabLst>
                <a:tab pos="5200650" algn="l"/>
              </a:tabLst>
            </a:pPr>
            <a:r>
              <a:rPr lang="ur-PK" sz="1200" dirty="0" smtClean="0">
                <a:effectLst/>
                <a:latin typeface="+mn-lt"/>
                <a:ea typeface="Calibri"/>
                <a:cs typeface="Jameel Noori Nastaleeq"/>
              </a:rPr>
              <a:t>٭ </a:t>
            </a:r>
            <a:r>
              <a:rPr lang="ur-PK" sz="1200" b="1" dirty="0" smtClean="0">
                <a:effectLst/>
                <a:latin typeface="+mn-lt"/>
                <a:ea typeface="Calibri"/>
                <a:cs typeface="Jameel Noori Nastaleeq"/>
              </a:rPr>
              <a:t>"غاسق"</a:t>
            </a:r>
            <a:r>
              <a:rPr lang="ur-PK" sz="1200" dirty="0" smtClean="0">
                <a:effectLst/>
                <a:latin typeface="+mn-lt"/>
                <a:ea typeface="Calibri"/>
                <a:cs typeface="Jameel Noori Nastaleeq"/>
              </a:rPr>
              <a:t> رات کے پہلے حصے کو کہتے ہیں یعنی جب رات کی تاریکی چھا جائے ۔</a:t>
            </a:r>
            <a:endParaRPr lang="en-US" sz="1000" dirty="0" smtClean="0">
              <a:effectLst/>
              <a:latin typeface="+mn-lt"/>
              <a:ea typeface="Calibri"/>
              <a:cs typeface="Arial"/>
            </a:endParaRPr>
          </a:p>
          <a:p>
            <a:pPr marL="1371600" marR="0" algn="r" rtl="1">
              <a:lnSpc>
                <a:spcPct val="115000"/>
              </a:lnSpc>
              <a:spcBef>
                <a:spcPts val="0"/>
              </a:spcBef>
              <a:spcAft>
                <a:spcPts val="0"/>
              </a:spcAft>
              <a:tabLst>
                <a:tab pos="5200650" algn="l"/>
              </a:tabLst>
            </a:pPr>
            <a:r>
              <a:rPr lang="ur-PK" sz="1200" dirty="0" smtClean="0">
                <a:effectLst/>
                <a:latin typeface="+mn-lt"/>
                <a:ea typeface="Calibri"/>
                <a:cs typeface="Jameel Noori Nastaleeq"/>
              </a:rPr>
              <a:t>٭</a:t>
            </a:r>
            <a:r>
              <a:rPr lang="ur-PK" sz="1200" b="1" dirty="0" smtClean="0">
                <a:effectLst/>
                <a:latin typeface="+mn-lt"/>
                <a:ea typeface="Calibri"/>
                <a:cs typeface="Jameel Noori Nastaleeq"/>
              </a:rPr>
              <a:t> "وقب "</a:t>
            </a:r>
            <a:r>
              <a:rPr lang="ur-PK" sz="1200" dirty="0" smtClean="0">
                <a:effectLst/>
                <a:latin typeface="+mn-lt"/>
                <a:ea typeface="Calibri"/>
                <a:cs typeface="Jameel Noori Nastaleeq"/>
              </a:rPr>
              <a:t> کے لغوی معنی بھی تاریکی کے ہیں ۔</a:t>
            </a:r>
            <a:endParaRPr lang="en-US" sz="1000" dirty="0" smtClean="0">
              <a:effectLst/>
              <a:latin typeface="+mn-lt"/>
              <a:ea typeface="Calibri"/>
              <a:cs typeface="Arial"/>
            </a:endParaRPr>
          </a:p>
          <a:p>
            <a:pPr marL="1371600" marR="0" algn="r" rtl="1">
              <a:lnSpc>
                <a:spcPct val="115000"/>
              </a:lnSpc>
              <a:spcBef>
                <a:spcPts val="0"/>
              </a:spcBef>
              <a:spcAft>
                <a:spcPts val="0"/>
              </a:spcAft>
              <a:tabLst>
                <a:tab pos="5200650" algn="l"/>
              </a:tabLst>
            </a:pPr>
            <a:r>
              <a:rPr lang="ur-PK" sz="1200" dirty="0" smtClean="0">
                <a:effectLst/>
                <a:latin typeface="+mn-lt"/>
                <a:ea typeface="Calibri"/>
                <a:cs typeface="Jameel Noori Nastaleeq"/>
              </a:rPr>
              <a:t>٭ یعنی ہم اللہ سے پناہ طلب کر رہے ہیں اس رات کی تاریکی سے جبکہ وہ چھا جائے ۔</a:t>
            </a:r>
            <a:endParaRPr lang="en-US" sz="1000" dirty="0" smtClean="0">
              <a:effectLst/>
              <a:latin typeface="+mn-lt"/>
              <a:ea typeface="Calibri"/>
              <a:cs typeface="Arial"/>
            </a:endParaRPr>
          </a:p>
          <a:p>
            <a:pPr marL="1371600" marR="0" algn="r" rtl="1">
              <a:lnSpc>
                <a:spcPct val="115000"/>
              </a:lnSpc>
              <a:spcBef>
                <a:spcPts val="0"/>
              </a:spcBef>
              <a:spcAft>
                <a:spcPts val="0"/>
              </a:spcAft>
              <a:tabLst>
                <a:tab pos="5200650" algn="l"/>
              </a:tabLst>
            </a:pPr>
            <a:r>
              <a:rPr lang="ur-PK" sz="1200" dirty="0" smtClean="0">
                <a:effectLst/>
                <a:latin typeface="+mn-lt"/>
                <a:ea typeface="Calibri"/>
                <a:cs typeface="Jameel Noori Nastaleeq"/>
              </a:rPr>
              <a:t>٭تو یہاں</a:t>
            </a:r>
            <a:r>
              <a:rPr lang="ur-PK" sz="1200" b="1" dirty="0" smtClean="0">
                <a:effectLst/>
                <a:latin typeface="+mn-lt"/>
                <a:ea typeface="Calibri"/>
                <a:cs typeface="Jameel Noori Nastaleeq"/>
              </a:rPr>
              <a:t>وقب  </a:t>
            </a:r>
            <a:r>
              <a:rPr lang="ur-PK" sz="1200" dirty="0" smtClean="0">
                <a:effectLst/>
                <a:latin typeface="+mn-lt"/>
                <a:ea typeface="Calibri"/>
                <a:cs typeface="Jameel Noori Nastaleeq"/>
              </a:rPr>
              <a:t>کا لفظ  کیوں  استعمال کیا گیا ؟۔اس کا مطلب یہ بھی  ہے کہ جب چیزیں نظر نہ آئیں ۔</a:t>
            </a:r>
            <a:endParaRPr lang="en-US" sz="1000" dirty="0" smtClean="0">
              <a:effectLst/>
              <a:latin typeface="+mn-lt"/>
              <a:ea typeface="Calibri"/>
              <a:cs typeface="Arial"/>
            </a:endParaRPr>
          </a:p>
          <a:p>
            <a:pPr marL="1371600" marR="0" algn="r" rtl="1">
              <a:lnSpc>
                <a:spcPct val="115000"/>
              </a:lnSpc>
              <a:spcBef>
                <a:spcPts val="0"/>
              </a:spcBef>
              <a:spcAft>
                <a:spcPts val="0"/>
              </a:spcAft>
              <a:tabLst>
                <a:tab pos="5200650" algn="l"/>
              </a:tabLst>
            </a:pPr>
            <a:r>
              <a:rPr lang="ur-PK" sz="1200" dirty="0" smtClean="0">
                <a:effectLst/>
                <a:latin typeface="+mn-lt"/>
                <a:ea typeface="Calibri"/>
                <a:cs typeface="Jameel Noori Nastaleeq"/>
              </a:rPr>
              <a:t>٭ مثلاًاگر رات میں سفر کر رہے ہوں</a:t>
            </a:r>
            <a:r>
              <a:rPr lang="ur-PK" sz="1200" baseline="0" dirty="0" smtClean="0">
                <a:effectLst/>
                <a:latin typeface="+mn-lt"/>
                <a:ea typeface="Calibri"/>
                <a:cs typeface="Jameel Noori Nastaleeq"/>
              </a:rPr>
              <a:t> تو </a:t>
            </a:r>
            <a:r>
              <a:rPr lang="ur-PK" sz="1200" dirty="0" smtClean="0">
                <a:effectLst/>
                <a:latin typeface="+mn-lt"/>
                <a:ea typeface="Calibri"/>
                <a:cs typeface="Jameel Noori Nastaleeq"/>
              </a:rPr>
              <a:t> بہت سارے خطرات اور چیزوں کا ہمیں پتہ نہیں چل پاتا جو ہمارے لئے نقصان دہ ہوتی ہیں۔</a:t>
            </a:r>
            <a:endParaRPr lang="en-US" sz="1000" dirty="0" smtClean="0">
              <a:effectLst/>
              <a:latin typeface="+mn-lt"/>
              <a:ea typeface="Calibri"/>
              <a:cs typeface="Arial"/>
            </a:endParaRPr>
          </a:p>
          <a:p>
            <a:pPr marL="1371600" marR="0" algn="r" rtl="1">
              <a:lnSpc>
                <a:spcPct val="115000"/>
              </a:lnSpc>
              <a:spcBef>
                <a:spcPts val="0"/>
              </a:spcBef>
              <a:spcAft>
                <a:spcPts val="0"/>
              </a:spcAft>
              <a:tabLst>
                <a:tab pos="5200650" algn="l"/>
              </a:tabLst>
            </a:pPr>
            <a:r>
              <a:rPr lang="ur-PK" sz="1200" dirty="0" smtClean="0">
                <a:effectLst/>
                <a:latin typeface="+mn-lt"/>
                <a:ea typeface="Calibri"/>
                <a:cs typeface="Jameel Noori Nastaleeq"/>
              </a:rPr>
              <a:t>٭ پھر اس میں ایک اور چیز کے شر سے بھی پناہ مانگی گئی ہے وہ ہے</a:t>
            </a:r>
            <a:r>
              <a:rPr lang="ur-PK" sz="1200" b="1" dirty="0" smtClean="0">
                <a:effectLst/>
                <a:latin typeface="+mn-lt"/>
                <a:ea typeface="Calibri"/>
                <a:cs typeface="Jameel Noori Nastaleeq"/>
              </a:rPr>
              <a:t> "چاند"</a:t>
            </a:r>
            <a:r>
              <a:rPr lang="ur-PK" sz="1200" dirty="0" smtClean="0">
                <a:effectLst/>
                <a:latin typeface="+mn-lt"/>
                <a:ea typeface="Calibri"/>
                <a:cs typeface="Jameel Noori Nastaleeq"/>
              </a:rPr>
              <a:t>کیوں کہ جس طرح چاند کے گھٹنے اور بڑھنے سے سمندر کی لہروںمیں اتار چڑھاو ہوتا ہے اسی طرح کچھ چاند کی تاریخوں میں(چڑھتے چاند میں)</a:t>
            </a:r>
            <a:endParaRPr lang="en-US" sz="1000" dirty="0" smtClean="0">
              <a:effectLst/>
              <a:latin typeface="+mn-lt"/>
              <a:ea typeface="Calibri"/>
              <a:cs typeface="Arial"/>
            </a:endParaRPr>
          </a:p>
          <a:p>
            <a:pPr algn="r" rtl="1"/>
            <a:r>
              <a:rPr lang="ur-PK" sz="1200" dirty="0" smtClean="0">
                <a:effectLst/>
                <a:ea typeface="Calibri"/>
                <a:cs typeface="Jameel Noori Nastaleeq"/>
              </a:rPr>
              <a:t>لوگوں کے مزاج میں بھی تبدیلی آتی ہے کچھ مزید غصیلے ہو جاتے ہیں۔یہاں اللہ تعالیٰ نے ان تمام چیزوں کے شر سے ہمیں خبردار کیا ہے جس کے بارے میں ہم کچھ نہ جانتے تھے ۔</a:t>
            </a:r>
            <a:endParaRPr lang="ur-PK" sz="1200" kern="1200" baseline="0" dirty="0" smtClean="0">
              <a:solidFill>
                <a:schemeClr val="tx1"/>
              </a:solidFill>
              <a:latin typeface="+mn-lt"/>
              <a:ea typeface="+mn-ea"/>
              <a:cs typeface="+mn-cs"/>
            </a:endParaRPr>
          </a:p>
          <a:p>
            <a:pPr algn="r" rtl="1"/>
            <a:r>
              <a:rPr lang="en-US" sz="1200" kern="1200" baseline="0" dirty="0" err="1" smtClean="0">
                <a:solidFill>
                  <a:schemeClr val="tx1"/>
                </a:solidFill>
                <a:latin typeface="+mn-lt"/>
                <a:ea typeface="+mn-ea"/>
                <a:cs typeface="+mn-cs"/>
              </a:rPr>
              <a:t>ghasaq</a:t>
            </a:r>
            <a:r>
              <a:rPr lang="en-US" sz="1200" kern="1200" baseline="0" dirty="0" smtClean="0">
                <a:solidFill>
                  <a:schemeClr val="tx1"/>
                </a:solidFill>
                <a:latin typeface="+mn-lt"/>
                <a:ea typeface="+mn-ea"/>
                <a:cs typeface="+mn-cs"/>
              </a:rPr>
              <a:t> - the first part of the night. When the blue sky has gone and the sky is black.</a:t>
            </a:r>
          </a:p>
          <a:p>
            <a:r>
              <a:rPr lang="en-US" sz="1200" kern="1200" baseline="0" dirty="0" err="1" smtClean="0">
                <a:solidFill>
                  <a:schemeClr val="tx1"/>
                </a:solidFill>
                <a:latin typeface="+mn-lt"/>
                <a:ea typeface="+mn-ea"/>
                <a:cs typeface="+mn-cs"/>
              </a:rPr>
              <a:t>Aqimi</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Waqab</a:t>
            </a:r>
            <a:r>
              <a:rPr lang="en-US" sz="1200" kern="1200" baseline="0" dirty="0" smtClean="0">
                <a:solidFill>
                  <a:schemeClr val="tx1"/>
                </a:solidFill>
                <a:latin typeface="+mn-lt"/>
                <a:ea typeface="+mn-ea"/>
                <a:cs typeface="+mn-cs"/>
              </a:rPr>
              <a:t> - linguistically also means Darkness.</a:t>
            </a:r>
          </a:p>
          <a:p>
            <a:r>
              <a:rPr lang="en-US" sz="1200" kern="1200" baseline="0" dirty="0" smtClean="0">
                <a:solidFill>
                  <a:schemeClr val="tx1"/>
                </a:solidFill>
                <a:latin typeface="+mn-lt"/>
                <a:ea typeface="+mn-ea"/>
                <a:cs typeface="+mn-cs"/>
              </a:rPr>
              <a:t>So it is like we are asking Allah to protect us from the evil of the darkness as it darkens.</a:t>
            </a:r>
          </a:p>
          <a:p>
            <a:r>
              <a:rPr lang="en-US" sz="1200" kern="1200" baseline="0" dirty="0" smtClean="0">
                <a:solidFill>
                  <a:schemeClr val="tx1"/>
                </a:solidFill>
                <a:latin typeface="+mn-lt"/>
                <a:ea typeface="+mn-ea"/>
                <a:cs typeface="+mn-cs"/>
              </a:rPr>
              <a:t>So why is a different word (</a:t>
            </a:r>
            <a:r>
              <a:rPr lang="en-US" sz="1200" kern="1200" baseline="0" dirty="0" err="1" smtClean="0">
                <a:solidFill>
                  <a:schemeClr val="tx1"/>
                </a:solidFill>
                <a:latin typeface="+mn-lt"/>
                <a:ea typeface="+mn-ea"/>
                <a:cs typeface="+mn-cs"/>
              </a:rPr>
              <a:t>waqab</a:t>
            </a:r>
            <a:r>
              <a:rPr lang="en-US" sz="1200" kern="1200" baseline="0" dirty="0" smtClean="0">
                <a:solidFill>
                  <a:schemeClr val="tx1"/>
                </a:solidFill>
                <a:latin typeface="+mn-lt"/>
                <a:ea typeface="+mn-ea"/>
                <a:cs typeface="+mn-cs"/>
              </a:rPr>
              <a:t>) used?</a:t>
            </a:r>
          </a:p>
          <a:p>
            <a:r>
              <a:rPr lang="en-US" sz="1200" kern="1200" baseline="0" dirty="0" err="1" smtClean="0">
                <a:solidFill>
                  <a:schemeClr val="tx1"/>
                </a:solidFill>
                <a:latin typeface="+mn-lt"/>
                <a:ea typeface="+mn-ea"/>
                <a:cs typeface="+mn-cs"/>
              </a:rPr>
              <a:t>Waqab</a:t>
            </a:r>
            <a:r>
              <a:rPr lang="en-US" sz="1200" kern="1200" baseline="0" dirty="0" smtClean="0">
                <a:solidFill>
                  <a:schemeClr val="tx1"/>
                </a:solidFill>
                <a:latin typeface="+mn-lt"/>
                <a:ea typeface="+mn-ea"/>
                <a:cs typeface="+mn-cs"/>
              </a:rPr>
              <a:t> -</a:t>
            </a:r>
          </a:p>
          <a:p>
            <a:r>
              <a:rPr lang="en-US" sz="1200" kern="1200" baseline="0" dirty="0" err="1" smtClean="0">
                <a:solidFill>
                  <a:schemeClr val="tx1"/>
                </a:solidFill>
                <a:latin typeface="+mn-lt"/>
                <a:ea typeface="+mn-ea"/>
                <a:cs typeface="+mn-cs"/>
              </a:rPr>
              <a:t>waqab</a:t>
            </a:r>
            <a:r>
              <a:rPr lang="en-US" sz="1200" kern="1200" baseline="0" dirty="0" smtClean="0">
                <a:solidFill>
                  <a:schemeClr val="tx1"/>
                </a:solidFill>
                <a:latin typeface="+mn-lt"/>
                <a:ea typeface="+mn-ea"/>
                <a:cs typeface="+mn-cs"/>
              </a:rPr>
              <a:t> ad-</a:t>
            </a:r>
            <a:r>
              <a:rPr lang="en-US" sz="1200" kern="1200" baseline="0" dirty="0" err="1" smtClean="0">
                <a:solidFill>
                  <a:schemeClr val="tx1"/>
                </a:solidFill>
                <a:latin typeface="+mn-lt"/>
                <a:ea typeface="+mn-ea"/>
                <a:cs typeface="+mn-cs"/>
              </a:rPr>
              <a:t>dhalam</a:t>
            </a:r>
            <a:r>
              <a:rPr lang="en-US" sz="1200" kern="1200" baseline="0" dirty="0" smtClean="0">
                <a:solidFill>
                  <a:schemeClr val="tx1"/>
                </a:solidFill>
                <a:latin typeface="+mn-lt"/>
                <a:ea typeface="+mn-ea"/>
                <a:cs typeface="+mn-cs"/>
              </a:rPr>
              <a:t> - darkness so things become invisible.</a:t>
            </a:r>
          </a:p>
          <a:p>
            <a:r>
              <a:rPr lang="en-US" sz="1200" kern="1200" baseline="0" dirty="0" smtClean="0">
                <a:solidFill>
                  <a:schemeClr val="tx1"/>
                </a:solidFill>
                <a:latin typeface="+mn-lt"/>
                <a:ea typeface="+mn-ea"/>
                <a:cs typeface="+mn-cs"/>
              </a:rPr>
              <a:t>there's a ditch in a mountain at night, so when something falls into it - you cannot see it. That is</a:t>
            </a:r>
          </a:p>
          <a:p>
            <a:r>
              <a:rPr lang="en-US" sz="1200" kern="1200" baseline="0" dirty="0" err="1" smtClean="0">
                <a:solidFill>
                  <a:schemeClr val="tx1"/>
                </a:solidFill>
                <a:latin typeface="+mn-lt"/>
                <a:ea typeface="+mn-ea"/>
                <a:cs typeface="+mn-cs"/>
              </a:rPr>
              <a:t>waqaba</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So there are things in the night (including </a:t>
            </a:r>
            <a:r>
              <a:rPr lang="en-US" sz="1200" kern="1200" baseline="0" dirty="0" err="1" smtClean="0">
                <a:solidFill>
                  <a:schemeClr val="tx1"/>
                </a:solidFill>
                <a:latin typeface="+mn-lt"/>
                <a:ea typeface="+mn-ea"/>
                <a:cs typeface="+mn-cs"/>
              </a:rPr>
              <a:t>shayateen</a:t>
            </a:r>
            <a:r>
              <a:rPr lang="en-US" sz="1200" kern="1200" baseline="0" dirty="0" smtClean="0">
                <a:solidFill>
                  <a:schemeClr val="tx1"/>
                </a:solidFill>
                <a:latin typeface="+mn-lt"/>
                <a:ea typeface="+mn-ea"/>
                <a:cs typeface="+mn-cs"/>
              </a:rPr>
              <a:t>/devils) which you cannot see.</a:t>
            </a:r>
          </a:p>
          <a:p>
            <a:r>
              <a:rPr lang="en-US" sz="1200" kern="1200" baseline="0" dirty="0" err="1" smtClean="0">
                <a:solidFill>
                  <a:schemeClr val="tx1"/>
                </a:solidFill>
                <a:latin typeface="+mn-lt"/>
                <a:ea typeface="+mn-ea"/>
                <a:cs typeface="+mn-cs"/>
              </a:rPr>
              <a:t>A'oodhu</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iyyaadh</a:t>
            </a:r>
            <a:r>
              <a:rPr lang="en-US" sz="1200" kern="1200" baseline="0" dirty="0" smtClean="0">
                <a:solidFill>
                  <a:schemeClr val="tx1"/>
                </a:solidFill>
                <a:latin typeface="+mn-lt"/>
                <a:ea typeface="+mn-ea"/>
                <a:cs typeface="+mn-cs"/>
              </a:rPr>
              <a:t> - seeking protection from things you cannot see.</a:t>
            </a:r>
          </a:p>
          <a:p>
            <a:r>
              <a:rPr lang="en-US" sz="1200" kern="1200" baseline="0" dirty="0" smtClean="0">
                <a:solidFill>
                  <a:schemeClr val="tx1"/>
                </a:solidFill>
                <a:latin typeface="+mn-lt"/>
                <a:ea typeface="+mn-ea"/>
                <a:cs typeface="+mn-cs"/>
              </a:rPr>
              <a:t>When there are things lurking in the night which you cannot see.</a:t>
            </a:r>
          </a:p>
          <a:p>
            <a:r>
              <a:rPr lang="en-US" sz="1200" kern="1200" baseline="0" dirty="0" smtClean="0">
                <a:solidFill>
                  <a:schemeClr val="tx1"/>
                </a:solidFill>
                <a:latin typeface="+mn-lt"/>
                <a:ea typeface="+mn-ea"/>
                <a:cs typeface="+mn-cs"/>
              </a:rPr>
              <a:t>The human body also has affects by the magnetic forces of the moon, and people tend to</a:t>
            </a:r>
          </a:p>
          <a:p>
            <a:r>
              <a:rPr lang="en-US" sz="1200" kern="1200" baseline="0" dirty="0" smtClean="0">
                <a:solidFill>
                  <a:schemeClr val="tx1"/>
                </a:solidFill>
                <a:latin typeface="+mn-lt"/>
                <a:ea typeface="+mn-ea"/>
                <a:cs typeface="+mn-cs"/>
              </a:rPr>
              <a:t>become more violent.</a:t>
            </a:r>
          </a:p>
          <a:p>
            <a:r>
              <a:rPr lang="en-US" sz="1200" kern="1200" baseline="0" dirty="0" smtClean="0">
                <a:solidFill>
                  <a:schemeClr val="tx1"/>
                </a:solidFill>
                <a:latin typeface="+mn-lt"/>
                <a:ea typeface="+mn-ea"/>
                <a:cs typeface="+mn-cs"/>
              </a:rPr>
              <a:t>The whole genre of mythical wear wolves is a an exaggeration of how people become much</a:t>
            </a:r>
          </a:p>
          <a:p>
            <a:r>
              <a:rPr lang="en-US" sz="1200" kern="1200" baseline="0" dirty="0" smtClean="0">
                <a:solidFill>
                  <a:schemeClr val="tx1"/>
                </a:solidFill>
                <a:latin typeface="+mn-lt"/>
                <a:ea typeface="+mn-ea"/>
                <a:cs typeface="+mn-cs"/>
              </a:rPr>
              <a:t>more violent within the night time, and aggravated during certain cycles of the moon.</a:t>
            </a:r>
          </a:p>
          <a:p>
            <a:r>
              <a:rPr lang="en-US" sz="1200" kern="1200" baseline="0" dirty="0" smtClean="0">
                <a:solidFill>
                  <a:schemeClr val="tx1"/>
                </a:solidFill>
                <a:latin typeface="+mn-lt"/>
                <a:ea typeface="+mn-ea"/>
                <a:cs typeface="+mn-cs"/>
              </a:rPr>
              <a:t>This is what the word Lunatic/crazy comes from - the word Lunar (moon).</a:t>
            </a:r>
          </a:p>
          <a:p>
            <a:r>
              <a:rPr lang="en-US" sz="1200" kern="1200" baseline="0" dirty="0" smtClean="0">
                <a:solidFill>
                  <a:schemeClr val="tx1"/>
                </a:solidFill>
                <a:latin typeface="+mn-lt"/>
                <a:ea typeface="+mn-ea"/>
                <a:cs typeface="+mn-cs"/>
              </a:rPr>
              <a:t>Because people recognized that the moon affected peoples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during the night.</a:t>
            </a:r>
          </a:p>
          <a:p>
            <a:r>
              <a:rPr lang="en-US" sz="1200" kern="1200" baseline="0" dirty="0" smtClean="0">
                <a:solidFill>
                  <a:schemeClr val="tx1"/>
                </a:solidFill>
                <a:latin typeface="+mn-lt"/>
                <a:ea typeface="+mn-ea"/>
                <a:cs typeface="+mn-cs"/>
              </a:rPr>
              <a:t>Allah teaches us about things we are not fully aware of.</a:t>
            </a:r>
          </a:p>
          <a:p>
            <a:r>
              <a:rPr lang="en-US" sz="1200" kern="1200" baseline="0" dirty="0" smtClean="0">
                <a:solidFill>
                  <a:schemeClr val="tx1"/>
                </a:solidFill>
                <a:latin typeface="+mn-lt"/>
                <a:ea typeface="+mn-ea"/>
                <a:cs typeface="+mn-cs"/>
              </a:rPr>
              <a:t>Guys/</a:t>
            </a:r>
            <a:endParaRPr lang="en-US" dirty="0"/>
          </a:p>
        </p:txBody>
      </p:sp>
      <p:sp>
        <p:nvSpPr>
          <p:cNvPr id="5" name="Footer Placeholder 4"/>
          <p:cNvSpPr>
            <a:spLocks noGrp="1"/>
          </p:cNvSpPr>
          <p:nvPr>
            <p:ph type="ftr" sz="quarter" idx="11"/>
          </p:nvPr>
        </p:nvSpPr>
        <p:spPr/>
        <p:txBody>
          <a:bodyPr/>
          <a:lstStyle/>
          <a:p>
            <a:r>
              <a:rPr lang="en-US" dirty="0" smtClean="0">
                <a:ln>
                  <a:solidFill>
                    <a:sysClr val="windowText" lastClr="000000"/>
                  </a:solidFill>
                </a:ln>
                <a:solidFill>
                  <a:sysClr val="windowText" lastClr="000000"/>
                </a:solidFill>
              </a:rPr>
              <a:t>JI Youth (Women Wing)</a:t>
            </a:r>
            <a:endParaRPr lang="en-US"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86915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F33631-1C5D-49AE-8DAF-125AF866C4DD}"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6F140-D1DE-44F6-9536-99B183355B49}"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14907-A18A-4C1D-8068-2234AB65DB7F}"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1641B5-A4B4-41B1-8A06-47ED8E8ACAED}"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121188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A72CAF-0B57-4555-8596-40E11F520C95}"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2719487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93F4C8-C10D-401A-93DA-FE32F3ECF369}"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2417090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02D922-D978-448A-BD17-B0940B7EDC1B}"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160839160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3F210A-2D5B-4FE0-BE0D-0C8A71D0BC71}" type="datetime1">
              <a:rPr lang="en-US" smtClean="0"/>
              <a:t>1/21/2020</a:t>
            </a:fld>
            <a:endParaRPr lang="en-US"/>
          </a:p>
        </p:txBody>
      </p:sp>
      <p:sp>
        <p:nvSpPr>
          <p:cNvPr id="8" name="Footer Placeholder 7"/>
          <p:cNvSpPr>
            <a:spLocks noGrp="1"/>
          </p:cNvSpPr>
          <p:nvPr>
            <p:ph type="ftr" sz="quarter" idx="11"/>
          </p:nvPr>
        </p:nvSpPr>
        <p:spPr/>
        <p:txBody>
          <a:bodyPr/>
          <a:lstStyle/>
          <a:p>
            <a:r>
              <a:rPr lang="en-US" smtClean="0"/>
              <a:t>JI Youth (Women Wing)</a:t>
            </a:r>
            <a:endParaRPr lang="en-US"/>
          </a:p>
        </p:txBody>
      </p:sp>
      <p:sp>
        <p:nvSpPr>
          <p:cNvPr id="9" name="Slide Number Placeholder 8"/>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4027475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BDC843-EC93-4436-9D7E-DC374F86A560}" type="datetime1">
              <a:rPr lang="en-US" smtClean="0"/>
              <a:t>1/21/2020</a:t>
            </a:fld>
            <a:endParaRPr lang="en-US"/>
          </a:p>
        </p:txBody>
      </p:sp>
      <p:sp>
        <p:nvSpPr>
          <p:cNvPr id="4" name="Footer Placeholder 3"/>
          <p:cNvSpPr>
            <a:spLocks noGrp="1"/>
          </p:cNvSpPr>
          <p:nvPr>
            <p:ph type="ftr" sz="quarter" idx="11"/>
          </p:nvPr>
        </p:nvSpPr>
        <p:spPr/>
        <p:txBody>
          <a:bodyPr/>
          <a:lstStyle/>
          <a:p>
            <a:r>
              <a:rPr lang="en-US" smtClean="0"/>
              <a:t>JI Youth (Women Wing)</a:t>
            </a:r>
            <a:endParaRPr lang="en-US"/>
          </a:p>
        </p:txBody>
      </p:sp>
      <p:sp>
        <p:nvSpPr>
          <p:cNvPr id="5" name="Slide Number Placeholder 4"/>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2526919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05D22EA-9B41-4933-9597-24E0A940A419}" type="datetime1">
              <a:rPr lang="en-US" smtClean="0"/>
              <a:t>1/21/2020</a:t>
            </a:fld>
            <a:endParaRPr lang="en-US"/>
          </a:p>
        </p:txBody>
      </p:sp>
      <p:sp>
        <p:nvSpPr>
          <p:cNvPr id="3" name="Footer Placeholder 2"/>
          <p:cNvSpPr>
            <a:spLocks noGrp="1"/>
          </p:cNvSpPr>
          <p:nvPr>
            <p:ph type="ftr" sz="quarter" idx="11"/>
          </p:nvPr>
        </p:nvSpPr>
        <p:spPr/>
        <p:txBody>
          <a:bodyPr/>
          <a:lstStyle/>
          <a:p>
            <a:r>
              <a:rPr lang="en-US" smtClean="0"/>
              <a:t>JI Youth (Women Wing)</a:t>
            </a:r>
            <a:endParaRPr lang="en-US"/>
          </a:p>
        </p:txBody>
      </p:sp>
      <p:sp>
        <p:nvSpPr>
          <p:cNvPr id="4" name="Slide Number Placeholder 3"/>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2765582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080F8-F6CD-4D32-8D55-15BE05810B34}"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340678915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27201-F69A-4BF5-9F71-3CDEC582D4A4}"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5C731-DD94-453B-92E0-005B50862D6B}"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49480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A88DE-4F03-4EEC-86FD-E53125C7D960}"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1517267582"/>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A88DE-4F03-4EEC-86FD-E53125C7D960}"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3369491526"/>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A88DE-4F03-4EEC-86FD-E53125C7D960}"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50975E6-4838-4FAF-B0D7-EE948D15511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30706556"/>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A88DE-4F03-4EEC-86FD-E53125C7D960}"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368677630"/>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21A88DE-4F03-4EEC-86FD-E53125C7D960}" type="datetime1">
              <a:rPr lang="en-US" smtClean="0"/>
              <a:t>1/21/2020</a:t>
            </a:fld>
            <a:endParaRPr lang="en-US"/>
          </a:p>
        </p:txBody>
      </p:sp>
      <p:sp>
        <p:nvSpPr>
          <p:cNvPr id="4" name="Footer Placeholder 3"/>
          <p:cNvSpPr>
            <a:spLocks noGrp="1"/>
          </p:cNvSpPr>
          <p:nvPr>
            <p:ph type="ftr" sz="quarter" idx="11"/>
          </p:nvPr>
        </p:nvSpPr>
        <p:spPr/>
        <p:txBody>
          <a:bodyPr/>
          <a:lstStyle/>
          <a:p>
            <a:r>
              <a:rPr lang="en-US" smtClean="0"/>
              <a:t>JI Youth (Women Wing)</a:t>
            </a:r>
            <a:endParaRPr lang="en-US"/>
          </a:p>
        </p:txBody>
      </p:sp>
      <p:sp>
        <p:nvSpPr>
          <p:cNvPr id="5" name="Slide Number Placeholder 4"/>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1328725123"/>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21A88DE-4F03-4EEC-86FD-E53125C7D960}" type="datetime1">
              <a:rPr lang="en-US" smtClean="0"/>
              <a:t>1/21/2020</a:t>
            </a:fld>
            <a:endParaRPr lang="en-US"/>
          </a:p>
        </p:txBody>
      </p:sp>
      <p:sp>
        <p:nvSpPr>
          <p:cNvPr id="4" name="Footer Placeholder 3"/>
          <p:cNvSpPr>
            <a:spLocks noGrp="1"/>
          </p:cNvSpPr>
          <p:nvPr>
            <p:ph type="ftr" sz="quarter" idx="11"/>
          </p:nvPr>
        </p:nvSpPr>
        <p:spPr/>
        <p:txBody>
          <a:bodyPr/>
          <a:lstStyle/>
          <a:p>
            <a:r>
              <a:rPr lang="en-US" smtClean="0"/>
              <a:t>JI Youth (Women Wing)</a:t>
            </a:r>
            <a:endParaRPr lang="en-US"/>
          </a:p>
        </p:txBody>
      </p:sp>
      <p:sp>
        <p:nvSpPr>
          <p:cNvPr id="5" name="Slide Number Placeholder 4"/>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2470349163"/>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5155E-94CC-450C-9874-6995949EA5B1}"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p:txBody>
          <a:bodyPr/>
          <a:lstStyle/>
          <a:p>
            <a:fld id="{150975E6-4838-4FAF-B0D7-EE948D155110}" type="slidenum">
              <a:rPr lang="en-US" smtClean="0"/>
              <a:pPr/>
              <a:t>‹#›</a:t>
            </a:fld>
            <a:endParaRPr lang="en-US"/>
          </a:p>
        </p:txBody>
      </p:sp>
    </p:spTree>
    <p:extLst>
      <p:ext uri="{BB962C8B-B14F-4D97-AF65-F5344CB8AC3E}">
        <p14:creationId xmlns:p14="http://schemas.microsoft.com/office/powerpoint/2010/main" val="1303718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E5B1003-495E-4511-B7C4-A33BC0F8A0B5}" type="datetime1">
              <a:rPr lang="en-US" smtClean="0"/>
              <a:t>1/21/2020</a:t>
            </a:fld>
            <a:endParaRPr lang="en-US"/>
          </a:p>
        </p:txBody>
      </p:sp>
      <p:sp>
        <p:nvSpPr>
          <p:cNvPr id="5" name="Footer Placeholder 4"/>
          <p:cNvSpPr>
            <a:spLocks noGrp="1"/>
          </p:cNvSpPr>
          <p:nvPr>
            <p:ph type="ftr" sz="quarter" idx="11"/>
          </p:nvPr>
        </p:nvSpPr>
        <p:spPr>
          <a:xfrm>
            <a:off x="680321" y="5936188"/>
            <a:ext cx="6126805" cy="365125"/>
          </a:xfrm>
        </p:spPr>
        <p:txBody>
          <a:bodyPr/>
          <a:lstStyle/>
          <a:p>
            <a:r>
              <a:rPr lang="en-US" smtClean="0"/>
              <a:t>JI Youth (Women Wing)</a:t>
            </a:r>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50975E6-4838-4FAF-B0D7-EE948D155110}" type="slidenum">
              <a:rPr lang="en-US" smtClean="0"/>
              <a:pPr/>
              <a:t>‹#›</a:t>
            </a:fld>
            <a:endParaRPr lang="en-US"/>
          </a:p>
        </p:txBody>
      </p:sp>
    </p:spTree>
    <p:extLst>
      <p:ext uri="{BB962C8B-B14F-4D97-AF65-F5344CB8AC3E}">
        <p14:creationId xmlns:p14="http://schemas.microsoft.com/office/powerpoint/2010/main" val="16634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71F8A-65BB-443E-9504-4C74F24D180B}" type="datetime1">
              <a:rPr lang="en-US" smtClean="0"/>
              <a:t>1/21/2020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
        <p:nvSpPr>
          <p:cNvPr id="6" name="Slide Number Placeholder 5"/>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2E92A4-52C4-4B5F-B340-8C8C768FEC21}"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7CCAB-5B66-4F0B-B705-BB278E85834F}" type="datetime1">
              <a:rPr lang="en-US" smtClean="0"/>
              <a:t>1/21/2020</a:t>
            </a:fld>
            <a:endParaRPr lang="en-US"/>
          </a:p>
        </p:txBody>
      </p:sp>
      <p:sp>
        <p:nvSpPr>
          <p:cNvPr id="8" name="Footer Placeholder 7"/>
          <p:cNvSpPr>
            <a:spLocks noGrp="1"/>
          </p:cNvSpPr>
          <p:nvPr>
            <p:ph type="ftr" sz="quarter" idx="11"/>
          </p:nvPr>
        </p:nvSpPr>
        <p:spPr/>
        <p:txBody>
          <a:bodyPr/>
          <a:lstStyle/>
          <a:p>
            <a:r>
              <a:rPr lang="en-US" smtClean="0"/>
              <a:t>JI Youth (Women Wing)</a:t>
            </a:r>
            <a:endParaRPr lang="en-US"/>
          </a:p>
        </p:txBody>
      </p:sp>
      <p:sp>
        <p:nvSpPr>
          <p:cNvPr id="9" name="Slide Number Placeholder 8"/>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0E71E-BE15-45EA-896F-419CAF1DEC8A}" type="datetime1">
              <a:rPr lang="en-US" smtClean="0"/>
              <a:t>1/21/2020</a:t>
            </a:fld>
            <a:endParaRPr lang="en-US"/>
          </a:p>
        </p:txBody>
      </p:sp>
      <p:sp>
        <p:nvSpPr>
          <p:cNvPr id="4" name="Footer Placeholder 3"/>
          <p:cNvSpPr>
            <a:spLocks noGrp="1"/>
          </p:cNvSpPr>
          <p:nvPr>
            <p:ph type="ftr" sz="quarter" idx="11"/>
          </p:nvPr>
        </p:nvSpPr>
        <p:spPr/>
        <p:txBody>
          <a:bodyPr/>
          <a:lstStyle/>
          <a:p>
            <a:r>
              <a:rPr lang="en-US" smtClean="0"/>
              <a:t>JI Youth (Women Wing)</a:t>
            </a:r>
            <a:endParaRPr lang="en-US"/>
          </a:p>
        </p:txBody>
      </p:sp>
      <p:sp>
        <p:nvSpPr>
          <p:cNvPr id="5" name="Slide Number Placeholder 4"/>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05CA5-2CE8-408D-9783-FC29C1BFACCF}" type="datetime1">
              <a:rPr lang="en-US" smtClean="0"/>
              <a:t>1/21/2020</a:t>
            </a:fld>
            <a:endParaRPr lang="en-US"/>
          </a:p>
        </p:txBody>
      </p:sp>
      <p:sp>
        <p:nvSpPr>
          <p:cNvPr id="3" name="Footer Placeholder 2"/>
          <p:cNvSpPr>
            <a:spLocks noGrp="1"/>
          </p:cNvSpPr>
          <p:nvPr>
            <p:ph type="ftr" sz="quarter" idx="11"/>
          </p:nvPr>
        </p:nvSpPr>
        <p:spPr/>
        <p:txBody>
          <a:bodyPr/>
          <a:lstStyle/>
          <a:p>
            <a:r>
              <a:rPr lang="en-US" smtClean="0"/>
              <a:t>JI Youth (Women Wing)</a:t>
            </a:r>
            <a:endParaRPr lang="en-US"/>
          </a:p>
        </p:txBody>
      </p:sp>
      <p:sp>
        <p:nvSpPr>
          <p:cNvPr id="4" name="Slide Number Placeholder 3"/>
          <p:cNvSpPr>
            <a:spLocks noGrp="1"/>
          </p:cNvSpPr>
          <p:nvPr>
            <p:ph type="sldNum" sz="quarter" idx="12"/>
          </p:nvPr>
        </p:nvSpPr>
        <p:spPr/>
        <p:txBody>
          <a:bodyPr/>
          <a:lstStyle/>
          <a:p>
            <a:fld id="{150975E6-4838-4FAF-B0D7-EE948D1551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17B9D-5D6E-4ED5-83A7-982E50243668}" type="datetime1">
              <a:rPr lang="en-US" smtClean="0"/>
              <a:t>1/21/2020</a:t>
            </a:fld>
            <a:endParaRPr lang="en-US"/>
          </a:p>
        </p:txBody>
      </p:sp>
      <p:sp>
        <p:nvSpPr>
          <p:cNvPr id="6" name="Footer Placeholder 5"/>
          <p:cNvSpPr>
            <a:spLocks noGrp="1"/>
          </p:cNvSpPr>
          <p:nvPr>
            <p:ph type="ftr" sz="quarter" idx="11"/>
          </p:nvPr>
        </p:nvSpPr>
        <p:spPr/>
        <p:txBody>
          <a:bodyPr/>
          <a:lstStyle/>
          <a:p>
            <a:r>
              <a:rPr lang="en-US" smtClean="0"/>
              <a:t>JI Youth (Women Wing)</a:t>
            </a:r>
            <a:endParaRPr lang="en-US"/>
          </a:p>
        </p:txBody>
      </p:sp>
      <p:sp>
        <p:nvSpPr>
          <p:cNvPr id="7" name="Slide Number Placeholder 6"/>
          <p:cNvSpPr>
            <a:spLocks noGrp="1"/>
          </p:cNvSpPr>
          <p:nvPr>
            <p:ph type="sldNum" sz="quarter" idx="12"/>
          </p:nvPr>
        </p:nvSpPr>
        <p:spPr/>
        <p:txBody>
          <a:bodyPr/>
          <a:lstStyle/>
          <a:p>
            <a:fld id="{150975E6-4838-4FAF-B0D7-EE948D155110}"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1276625-B011-457A-92C3-226C5556C9DF}" type="datetime1">
              <a:rPr lang="en-US" smtClean="0"/>
              <a:t>1/21/2020</a:t>
            </a:fld>
            <a:endParaRPr lang="en-US"/>
          </a:p>
        </p:txBody>
      </p:sp>
      <p:sp>
        <p:nvSpPr>
          <p:cNvPr id="9" name="Slide Number Placeholder 8"/>
          <p:cNvSpPr>
            <a:spLocks noGrp="1"/>
          </p:cNvSpPr>
          <p:nvPr>
            <p:ph type="sldNum" sz="quarter" idx="11"/>
          </p:nvPr>
        </p:nvSpPr>
        <p:spPr/>
        <p:txBody>
          <a:bodyPr/>
          <a:lstStyle/>
          <a:p>
            <a:fld id="{150975E6-4838-4FAF-B0D7-EE948D155110}"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JI Youth (Women Wing)</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50975E6-4838-4FAF-B0D7-EE948D155110}"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r>
              <a:rPr lang="en-US" smtClean="0"/>
              <a:t>JI Youth (Women Wing)</a:t>
            </a:r>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D21A88DE-4F03-4EEC-86FD-E53125C7D960}" type="datetime1">
              <a:rPr lang="en-US" smtClean="0"/>
              <a:t>1/21/2020</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21A88DE-4F03-4EEC-86FD-E53125C7D960}" type="datetime1">
              <a:rPr lang="en-US" smtClean="0"/>
              <a:t>1/21/2020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JI Youth (Women Wing)</a:t>
            </a:r>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50975E6-4838-4FAF-B0D7-EE948D155110}" type="slidenum">
              <a:rPr lang="en-US" smtClean="0"/>
              <a:pPr/>
              <a:t>‹#›</a:t>
            </a:fld>
            <a:endParaRPr lang="en-US"/>
          </a:p>
        </p:txBody>
      </p:sp>
    </p:spTree>
    <p:extLst>
      <p:ext uri="{BB962C8B-B14F-4D97-AF65-F5344CB8AC3E}">
        <p14:creationId xmlns:p14="http://schemas.microsoft.com/office/powerpoint/2010/main" val="3881524660"/>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9.gif"/><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827" y="3581400"/>
            <a:ext cx="243818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68" y="2812209"/>
            <a:ext cx="4600863" cy="3976781"/>
          </a:xfrm>
          <a:prstGeom prst="rect">
            <a:avLst/>
          </a:prstGeom>
        </p:spPr>
      </p:pic>
      <p:sp>
        <p:nvSpPr>
          <p:cNvPr id="2" name="Title 1"/>
          <p:cNvSpPr>
            <a:spLocks noGrp="1"/>
          </p:cNvSpPr>
          <p:nvPr>
            <p:ph type="title"/>
          </p:nvPr>
        </p:nvSpPr>
        <p:spPr>
          <a:xfrm>
            <a:off x="5410200" y="3848025"/>
            <a:ext cx="5791200" cy="1399192"/>
          </a:xfrm>
        </p:spPr>
        <p:txBody>
          <a:bodyPr>
            <a:normAutofit fontScale="90000"/>
          </a:bodyPr>
          <a:lstStyle/>
          <a:p>
            <a:pPr algn="ctr"/>
            <a:r>
              <a:rPr lang="en-US" sz="8000" b="1" dirty="0">
                <a:ln w="10541" cmpd="sng">
                  <a:solidFill>
                    <a:schemeClr val="accent1">
                      <a:shade val="88000"/>
                      <a:satMod val="110000"/>
                    </a:schemeClr>
                  </a:solidFill>
                  <a:prstDash val="solid"/>
                </a:ln>
                <a:solidFill>
                  <a:schemeClr val="accent6">
                    <a:lumMod val="50000"/>
                  </a:schemeClr>
                </a:solidFill>
                <a:effectLst>
                  <a:outerShdw blurRad="38100" dist="38100" dir="2700000" algn="tl">
                    <a:srgbClr val="000000">
                      <a:alpha val="43137"/>
                    </a:srgbClr>
                  </a:outerShdw>
                </a:effectLst>
              </a:rPr>
              <a:t>SHIELD </a:t>
            </a:r>
            <a:br>
              <a:rPr lang="en-US" sz="8000" b="1" dirty="0">
                <a:ln w="10541" cmpd="sng">
                  <a:solidFill>
                    <a:schemeClr val="accent1">
                      <a:shade val="88000"/>
                      <a:satMod val="110000"/>
                    </a:schemeClr>
                  </a:solidFill>
                  <a:prstDash val="solid"/>
                </a:ln>
                <a:solidFill>
                  <a:schemeClr val="accent6">
                    <a:lumMod val="50000"/>
                  </a:schemeClr>
                </a:solidFill>
                <a:effectLst>
                  <a:outerShdw blurRad="38100" dist="38100" dir="2700000" algn="tl">
                    <a:srgbClr val="000000">
                      <a:alpha val="43137"/>
                    </a:srgbClr>
                  </a:outerShdw>
                </a:effectLst>
              </a:rPr>
            </a:br>
            <a:r>
              <a:rPr lang="en-US" sz="8000" b="1" dirty="0">
                <a:ln w="10541" cmpd="sng">
                  <a:solidFill>
                    <a:schemeClr val="accent1">
                      <a:shade val="88000"/>
                      <a:satMod val="110000"/>
                    </a:schemeClr>
                  </a:solidFill>
                  <a:prstDash val="solid"/>
                </a:ln>
                <a:solidFill>
                  <a:schemeClr val="accent6">
                    <a:lumMod val="50000"/>
                  </a:schemeClr>
                </a:solidFill>
                <a:effectLst>
                  <a:outerShdw blurRad="38100" dist="38100" dir="2700000" algn="tl">
                    <a:srgbClr val="000000">
                      <a:alpha val="43137"/>
                    </a:srgbClr>
                  </a:outerShdw>
                </a:effectLst>
              </a:rPr>
              <a:t>AGAINST</a:t>
            </a:r>
            <a:r>
              <a:rPr lang="en-US" sz="8000" b="1" dirty="0">
                <a:ln w="24500" cmpd="dbl">
                  <a:solidFill>
                    <a:schemeClr val="tx1">
                      <a:lumMod val="95000"/>
                      <a:lumOff val="5000"/>
                    </a:schemeClr>
                  </a:solidFill>
                  <a:prstDash val="solid"/>
                  <a:miter lim="800000"/>
                </a:ln>
                <a:solidFill>
                  <a:schemeClr val="accent6">
                    <a:lumMod val="50000"/>
                  </a:schemeClr>
                </a:solidFill>
                <a:effectLst>
                  <a:outerShdw blurRad="38100" dist="38100" dir="2700000" algn="tl">
                    <a:srgbClr val="000000">
                      <a:alpha val="43137"/>
                    </a:srgbClr>
                  </a:outerShdw>
                </a:effectLst>
              </a:rPr>
              <a:t> </a:t>
            </a:r>
            <a:r>
              <a:rPr lang="en-US" sz="8000" dirty="0">
                <a:ln w="24500" cmpd="dbl">
                  <a:solidFill>
                    <a:schemeClr val="tx1">
                      <a:lumMod val="95000"/>
                      <a:lumOff val="5000"/>
                    </a:schemeClr>
                  </a:solidFill>
                  <a:prstDash val="solid"/>
                  <a:miter lim="800000"/>
                </a:ln>
                <a:solidFill>
                  <a:schemeClr val="accent6">
                    <a:lumMod val="50000"/>
                  </a:schemeClr>
                </a:solidFill>
                <a:effectLst>
                  <a:outerShdw blurRad="38100" dist="38100" dir="7020000" algn="tl">
                    <a:srgbClr val="000000">
                      <a:alpha val="35000"/>
                    </a:srgbClr>
                  </a:outerShdw>
                </a:effectLst>
              </a:rPr>
              <a:t/>
            </a:r>
            <a:br>
              <a:rPr lang="en-US" sz="8000" dirty="0">
                <a:ln w="24500" cmpd="dbl">
                  <a:solidFill>
                    <a:schemeClr val="tx1">
                      <a:lumMod val="95000"/>
                      <a:lumOff val="5000"/>
                    </a:schemeClr>
                  </a:solidFill>
                  <a:prstDash val="solid"/>
                  <a:miter lim="800000"/>
                </a:ln>
                <a:solidFill>
                  <a:schemeClr val="accent6">
                    <a:lumMod val="50000"/>
                  </a:schemeClr>
                </a:solidFill>
                <a:effectLst>
                  <a:outerShdw blurRad="38100" dist="38100" dir="7020000" algn="tl">
                    <a:srgbClr val="000000">
                      <a:alpha val="35000"/>
                    </a:srgbClr>
                  </a:outerShdw>
                </a:effectLst>
              </a:rPr>
            </a:br>
            <a:r>
              <a:rPr lang="en-US" sz="8000" b="1" dirty="0">
                <a:ln w="24500" cmpd="dbl">
                  <a:solidFill>
                    <a:schemeClr val="tx1">
                      <a:lumMod val="95000"/>
                      <a:lumOff val="5000"/>
                    </a:schemeClr>
                  </a:solidFill>
                  <a:prstDash val="solid"/>
                  <a:miter lim="800000"/>
                </a:ln>
                <a:solidFill>
                  <a:srgbClr val="C00000"/>
                </a:solidFill>
                <a:effectLst>
                  <a:outerShdw blurRad="38100" dist="38100" dir="7020000" algn="tl">
                    <a:srgbClr val="000000">
                      <a:alpha val="35000"/>
                    </a:srgbClr>
                  </a:outerShdw>
                </a:effectLst>
              </a:rPr>
              <a:t>THE EVIL EYE</a:t>
            </a:r>
          </a:p>
        </p:txBody>
      </p:sp>
      <p:sp>
        <p:nvSpPr>
          <p:cNvPr id="7" name="Footer Placeholder 6"/>
          <p:cNvSpPr>
            <a:spLocks noGrp="1"/>
          </p:cNvSpPr>
          <p:nvPr>
            <p:ph type="ftr" sz="quarter" idx="11"/>
          </p:nvPr>
        </p:nvSpPr>
        <p:spPr>
          <a:xfrm>
            <a:off x="9693093" y="6248400"/>
            <a:ext cx="1683581" cy="365125"/>
          </a:xfrm>
        </p:spPr>
        <p:txBody>
          <a:bodyPr/>
          <a:lstStyle/>
          <a:p>
            <a:r>
              <a:rPr lang="en-US" dirty="0" smtClean="0">
                <a:solidFill>
                  <a:srgbClr val="FF0000"/>
                </a:solidFill>
              </a:rPr>
              <a:t>JI Youth (Women Wing)</a:t>
            </a:r>
            <a:endParaRPr lang="en-US" dirty="0">
              <a:solidFill>
                <a:srgbClr val="FF0000"/>
              </a:solidFill>
            </a:endParaRPr>
          </a:p>
        </p:txBody>
      </p:sp>
      <p:pic>
        <p:nvPicPr>
          <p:cNvPr id="3" name="Picture 2"/>
          <p:cNvPicPr>
            <a:picLocks noChangeAspect="1"/>
          </p:cNvPicPr>
          <p:nvPr/>
        </p:nvPicPr>
        <p:blipFill>
          <a:blip r:embed="rId5"/>
          <a:stretch>
            <a:fillRect/>
          </a:stretch>
        </p:blipFill>
        <p:spPr>
          <a:xfrm>
            <a:off x="3048000" y="200493"/>
            <a:ext cx="5410200" cy="1711448"/>
          </a:xfrm>
          <a:prstGeom prst="rect">
            <a:avLst/>
          </a:prstGeom>
        </p:spPr>
      </p:pic>
      <p:sp>
        <p:nvSpPr>
          <p:cNvPr id="4" name="TextBox 3"/>
          <p:cNvSpPr txBox="1"/>
          <p:nvPr/>
        </p:nvSpPr>
        <p:spPr>
          <a:xfrm>
            <a:off x="2971800" y="1172350"/>
            <a:ext cx="5505803" cy="769441"/>
          </a:xfrm>
          <a:prstGeom prst="rect">
            <a:avLst/>
          </a:prstGeom>
          <a:noFill/>
        </p:spPr>
        <p:txBody>
          <a:bodyPr wrap="none" rtlCol="0">
            <a:spAutoFit/>
          </a:bodyPr>
          <a:lstStyle/>
          <a:p>
            <a:r>
              <a:rPr lang="en-US" sz="4400" dirty="0" smtClean="0"/>
              <a:t>Protect Our Blessings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52800" y="5995054"/>
            <a:ext cx="6870660" cy="365125"/>
          </a:xfrm>
        </p:spPr>
        <p:txBody>
          <a:bodyPr/>
          <a:lstStyle/>
          <a:p>
            <a:pPr algn="ctr"/>
            <a:r>
              <a:rPr lang="en-US" dirty="0" smtClean="0"/>
              <a:t>JI Youth (Women Wing)</a:t>
            </a:r>
            <a:endParaRPr lang="en-US" dirty="0"/>
          </a:p>
        </p:txBody>
      </p:sp>
      <p:pic>
        <p:nvPicPr>
          <p:cNvPr id="4" name="Picture 3"/>
          <p:cNvPicPr>
            <a:picLocks noChangeAspect="1"/>
          </p:cNvPicPr>
          <p:nvPr/>
        </p:nvPicPr>
        <p:blipFill>
          <a:blip r:embed="rId4"/>
          <a:stretch>
            <a:fillRect/>
          </a:stretch>
        </p:blipFill>
        <p:spPr>
          <a:xfrm>
            <a:off x="533400" y="228600"/>
            <a:ext cx="10187299" cy="2133785"/>
          </a:xfrm>
          <a:prstGeom prst="rect">
            <a:avLst/>
          </a:prstGeom>
        </p:spPr>
      </p:pic>
      <p:pic>
        <p:nvPicPr>
          <p:cNvPr id="7" name="Picture 6"/>
          <p:cNvPicPr>
            <a:picLocks noChangeAspect="1"/>
          </p:cNvPicPr>
          <p:nvPr/>
        </p:nvPicPr>
        <p:blipFill>
          <a:blip r:embed="rId5"/>
          <a:stretch>
            <a:fillRect/>
          </a:stretch>
        </p:blipFill>
        <p:spPr>
          <a:xfrm>
            <a:off x="-228600" y="3511148"/>
            <a:ext cx="12193057" cy="1365622"/>
          </a:xfrm>
          <a:prstGeom prst="rect">
            <a:avLst/>
          </a:prstGeom>
        </p:spPr>
      </p:pic>
    </p:spTree>
    <p:extLst>
      <p:ext uri="{BB962C8B-B14F-4D97-AF65-F5344CB8AC3E}">
        <p14:creationId xmlns:p14="http://schemas.microsoft.com/office/powerpoint/2010/main" val="15651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28800" y="6400800"/>
            <a:ext cx="6870660" cy="365125"/>
          </a:xfrm>
        </p:spPr>
        <p:txBody>
          <a:bodyPr/>
          <a:lstStyle/>
          <a:p>
            <a:pPr algn="ctr"/>
            <a:r>
              <a:rPr lang="en-US" dirty="0" smtClean="0"/>
              <a:t>JI Youth (Women Wing)</a:t>
            </a:r>
            <a:endParaRPr lang="en-US" dirty="0"/>
          </a:p>
        </p:txBody>
      </p:sp>
      <p:sp>
        <p:nvSpPr>
          <p:cNvPr id="3" name="Rectangle 2"/>
          <p:cNvSpPr/>
          <p:nvPr/>
        </p:nvSpPr>
        <p:spPr>
          <a:xfrm>
            <a:off x="1676400" y="228600"/>
            <a:ext cx="8458200" cy="5816977"/>
          </a:xfrm>
          <a:prstGeom prst="rect">
            <a:avLst/>
          </a:prstGeom>
        </p:spPr>
        <p:txBody>
          <a:bodyPr wrap="square">
            <a:spAutoFit/>
          </a:bodyPr>
          <a:lstStyle/>
          <a:p>
            <a:pPr lvl="0" algn="ctr" eaLnBrk="0" fontAlgn="base" hangingPunct="0">
              <a:spcBef>
                <a:spcPct val="0"/>
              </a:spcBef>
              <a:spcAft>
                <a:spcPct val="0"/>
              </a:spcAft>
            </a:pPr>
            <a:r>
              <a:rPr lang="en-US" sz="3600" b="1" dirty="0">
                <a:solidFill>
                  <a:schemeClr val="tx1">
                    <a:lumMod val="95000"/>
                  </a:schemeClr>
                </a:solidFill>
                <a:effectLst>
                  <a:outerShdw blurRad="38100" dist="38100" dir="2700000" algn="tl">
                    <a:srgbClr val="000000">
                      <a:alpha val="43137"/>
                    </a:srgbClr>
                  </a:outerShdw>
                </a:effectLst>
                <a:latin typeface="inherit"/>
                <a:ea typeface="Times New Roman" pitchFamily="18" charset="0"/>
                <a:cs typeface="Times New Roman" pitchFamily="18" charset="0"/>
              </a:rPr>
              <a:t>AL-HADESS</a:t>
            </a:r>
          </a:p>
          <a:p>
            <a:pPr lvl="0" algn="ctr" eaLnBrk="0" fontAlgn="base" hangingPunct="0">
              <a:spcBef>
                <a:spcPct val="0"/>
              </a:spcBef>
              <a:spcAft>
                <a:spcPct val="0"/>
              </a:spcAft>
            </a:pPr>
            <a:r>
              <a:rPr lang="en-US" sz="4800" b="1" dirty="0">
                <a:solidFill>
                  <a:srgbClr val="00B050"/>
                </a:solidFill>
                <a:effectLst>
                  <a:outerShdw blurRad="38100" dist="38100" dir="2700000" algn="tl">
                    <a:srgbClr val="000000">
                      <a:alpha val="43137"/>
                    </a:srgbClr>
                  </a:outerShdw>
                </a:effectLst>
                <a:latin typeface="inherit"/>
                <a:ea typeface="Times New Roman" pitchFamily="18" charset="0"/>
                <a:cs typeface="Times New Roman" pitchFamily="18" charset="0"/>
              </a:rPr>
              <a:t>“</a:t>
            </a:r>
            <a:r>
              <a:rPr lang="en-US" sz="4800" b="1" dirty="0">
                <a:solidFill>
                  <a:srgbClr val="FFFF00"/>
                </a:solidFill>
                <a:effectLst>
                  <a:outerShdw blurRad="38100" dist="38100" dir="2700000" algn="tl">
                    <a:srgbClr val="000000">
                      <a:alpha val="43137"/>
                    </a:srgbClr>
                  </a:outerShdw>
                </a:effectLst>
                <a:latin typeface="inherit"/>
                <a:ea typeface="Times New Roman" pitchFamily="18" charset="0"/>
                <a:cs typeface="Times New Roman" pitchFamily="18" charset="0"/>
              </a:rPr>
              <a:t>When the night falls, keep your children indoors, for the devils are out and about at this time. When an hour of the night goes by, you can let them go”.</a:t>
            </a:r>
            <a:endParaRPr lang="en-US" sz="4800" b="1" dirty="0">
              <a:solidFill>
                <a:srgbClr val="FFFF00"/>
              </a:solidFill>
              <a:effectLst>
                <a:outerShdw blurRad="38100" dist="38100" dir="2700000" algn="tl">
                  <a:srgbClr val="000000">
                    <a:alpha val="43137"/>
                  </a:srgbClr>
                </a:outerShdw>
              </a:effectLst>
              <a:latin typeface="Arial" pitchFamily="34" charset="0"/>
            </a:endParaRPr>
          </a:p>
          <a:p>
            <a:pPr lvl="0" algn="ctr" eaLnBrk="0" fontAlgn="base" hangingPunct="0">
              <a:spcBef>
                <a:spcPct val="0"/>
              </a:spcBef>
              <a:spcAft>
                <a:spcPct val="0"/>
              </a:spcAft>
            </a:pPr>
            <a:r>
              <a:rPr lang="en-US" sz="4800" b="1" dirty="0">
                <a:solidFill>
                  <a:srgbClr val="FFFF00"/>
                </a:solidFill>
                <a:effectLst>
                  <a:outerShdw blurRad="38100" dist="38100" dir="2700000" algn="tl">
                    <a:srgbClr val="000000">
                      <a:alpha val="43137"/>
                    </a:srgbClr>
                  </a:outerShdw>
                </a:effectLst>
                <a:latin typeface="inherit"/>
                <a:ea typeface="Times New Roman" pitchFamily="18" charset="0"/>
                <a:cs typeface="Times New Roman" pitchFamily="18" charset="0"/>
              </a:rPr>
              <a:t>(</a:t>
            </a:r>
            <a:r>
              <a:rPr lang="en-US" sz="4800" b="1" dirty="0">
                <a:solidFill>
                  <a:schemeClr val="tx1">
                    <a:lumMod val="95000"/>
                  </a:schemeClr>
                </a:solidFill>
                <a:effectLst>
                  <a:outerShdw blurRad="38100" dist="38100" dir="2700000" algn="tl">
                    <a:srgbClr val="000000">
                      <a:alpha val="43137"/>
                    </a:srgbClr>
                  </a:outerShdw>
                </a:effectLst>
                <a:latin typeface="inherit"/>
                <a:ea typeface="Times New Roman" pitchFamily="18" charset="0"/>
                <a:cs typeface="Times New Roman" pitchFamily="18" charset="0"/>
              </a:rPr>
              <a:t>Sahih Bukhari</a:t>
            </a:r>
            <a:r>
              <a:rPr lang="en-US" sz="4800" b="1" dirty="0">
                <a:solidFill>
                  <a:srgbClr val="FFFF00"/>
                </a:solidFill>
                <a:effectLst>
                  <a:outerShdw blurRad="38100" dist="38100" dir="2700000" algn="tl">
                    <a:srgbClr val="000000">
                      <a:alpha val="43137"/>
                    </a:srgbClr>
                  </a:outerShdw>
                </a:effectLst>
                <a:latin typeface="inherit"/>
                <a:ea typeface="Times New Roman" pitchFamily="18" charset="0"/>
                <a:cs typeface="Times New Roman" pitchFamily="18" charset="0"/>
              </a:rPr>
              <a:t>.)</a:t>
            </a:r>
            <a:r>
              <a:rPr lang="en-US" sz="4800" b="1" dirty="0">
                <a:solidFill>
                  <a:srgbClr val="FFFF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t>
            </a:r>
            <a:endParaRPr lang="en-US" sz="4800" b="1" dirty="0">
              <a:solidFill>
                <a:srgbClr val="FFFF0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280355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341438"/>
          </a:xfrm>
          <a:blipFill>
            <a:blip r:embed="rId3"/>
            <a:tile tx="0" ty="0" sx="100000" sy="100000" flip="none" algn="tl"/>
          </a:blipFill>
        </p:spPr>
        <p:txBody>
          <a:bodyPr>
            <a:noAutofit/>
          </a:bodyPr>
          <a:lstStyle/>
          <a:p>
            <a:pPr algn="ctr"/>
            <a:r>
              <a:rPr lang="en-US" sz="4800" b="1" spc="0" dirty="0">
                <a:ln w="17780" cmpd="sng">
                  <a:solidFill>
                    <a:srgbClr val="FFFFFF"/>
                  </a:solidFill>
                  <a:prstDash val="solid"/>
                  <a:miter lim="800000"/>
                </a:ln>
                <a:solidFill>
                  <a:srgbClr val="7030A0"/>
                </a:solidFill>
                <a:effectLst>
                  <a:outerShdw blurRad="50800" algn="tl" rotWithShape="0">
                    <a:srgbClr val="000000"/>
                  </a:outerShdw>
                </a:effectLst>
              </a:rPr>
              <a:t> In our society how do we act like a </a:t>
            </a:r>
            <a:r>
              <a:rPr lang="en-US" sz="4800" b="1" spc="0" dirty="0">
                <a:ln w="17780" cmpd="sng">
                  <a:solidFill>
                    <a:srgbClr val="FFFFFF"/>
                  </a:solidFill>
                  <a:prstDash val="solid"/>
                  <a:miter lim="800000"/>
                </a:ln>
                <a:solidFill>
                  <a:srgbClr val="C00000"/>
                </a:solidFill>
                <a:effectLst>
                  <a:outerShdw blurRad="50800" algn="tl" rotWithShape="0">
                    <a:srgbClr val="000000"/>
                  </a:outerShdw>
                </a:effectLst>
              </a:rPr>
              <a:t>devil</a:t>
            </a:r>
          </a:p>
        </p:txBody>
      </p:sp>
      <p:sp>
        <p:nvSpPr>
          <p:cNvPr id="3" name="Content Placeholder 2"/>
          <p:cNvSpPr>
            <a:spLocks noGrp="1"/>
          </p:cNvSpPr>
          <p:nvPr>
            <p:ph idx="1"/>
          </p:nvPr>
        </p:nvSpPr>
        <p:spPr>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lstStyle/>
          <a:p>
            <a:r>
              <a:rPr lang="en-US" sz="3600" b="1" dirty="0">
                <a:ln w="1905"/>
                <a:solidFill>
                  <a:srgbClr val="002060"/>
                </a:solidFill>
                <a:effectLst>
                  <a:innerShdw blurRad="69850" dist="43180" dir="5400000">
                    <a:srgbClr val="000000">
                      <a:alpha val="65000"/>
                    </a:srgbClr>
                  </a:innerShdw>
                </a:effectLst>
              </a:rPr>
              <a:t>Late night parties/ weddings</a:t>
            </a:r>
          </a:p>
          <a:p>
            <a:endParaRPr lang="en-US" sz="3600" b="1" dirty="0">
              <a:ln w="1905"/>
              <a:solidFill>
                <a:srgbClr val="002060"/>
              </a:solidFill>
              <a:effectLst>
                <a:innerShdw blurRad="69850" dist="43180" dir="5400000">
                  <a:srgbClr val="000000">
                    <a:alpha val="65000"/>
                  </a:srgbClr>
                </a:innerShdw>
              </a:effectLst>
            </a:endParaRPr>
          </a:p>
          <a:p>
            <a:r>
              <a:rPr lang="en-US" sz="3600" b="1" dirty="0">
                <a:ln w="1905"/>
                <a:solidFill>
                  <a:srgbClr val="002060"/>
                </a:solidFill>
                <a:effectLst>
                  <a:innerShdw blurRad="69850" dist="43180" dir="5400000">
                    <a:srgbClr val="000000">
                      <a:alpha val="65000"/>
                    </a:srgbClr>
                  </a:innerShdw>
                </a:effectLst>
              </a:rPr>
              <a:t>People kill each other after a couple of drinks, drugs</a:t>
            </a:r>
          </a:p>
          <a:p>
            <a:endParaRPr lang="en-US" sz="3600" b="1" dirty="0">
              <a:ln w="1905"/>
              <a:solidFill>
                <a:srgbClr val="002060"/>
              </a:solidFill>
              <a:effectLst>
                <a:innerShdw blurRad="69850" dist="43180" dir="5400000">
                  <a:srgbClr val="000000">
                    <a:alpha val="65000"/>
                  </a:srgbClr>
                </a:innerShdw>
              </a:effectLst>
            </a:endParaRPr>
          </a:p>
          <a:p>
            <a:r>
              <a:rPr lang="en-US" sz="3600" b="1" dirty="0">
                <a:ln w="1905"/>
                <a:solidFill>
                  <a:srgbClr val="002060"/>
                </a:solidFill>
                <a:effectLst>
                  <a:innerShdw blurRad="69850" dist="43180" dir="5400000">
                    <a:srgbClr val="000000">
                      <a:alpha val="65000"/>
                    </a:srgbClr>
                  </a:innerShdw>
                </a:effectLst>
              </a:rPr>
              <a:t>People act like devils at night</a:t>
            </a:r>
          </a:p>
          <a:p>
            <a:endParaRPr lang="en-US" b="1" dirty="0">
              <a:ln w="1905"/>
              <a:solidFill>
                <a:srgbClr val="002060"/>
              </a:solidFill>
              <a:effectLst>
                <a:innerShdw blurRad="69850" dist="43180" dir="5400000">
                  <a:srgbClr val="000000">
                    <a:alpha val="65000"/>
                  </a:srgbClr>
                </a:innerShdw>
              </a:effectLst>
            </a:endParaRPr>
          </a:p>
        </p:txBody>
      </p:sp>
      <p:sp>
        <p:nvSpPr>
          <p:cNvPr id="4" name="Footer Placeholder 3"/>
          <p:cNvSpPr>
            <a:spLocks noGrp="1"/>
          </p:cNvSpPr>
          <p:nvPr>
            <p:ph type="ftr" sz="quarter" idx="11"/>
          </p:nvPr>
        </p:nvSpPr>
        <p:spPr/>
        <p:txBody>
          <a:bodyPr/>
          <a:lstStyle/>
          <a:p>
            <a:r>
              <a:rPr lang="en-US" dirty="0" smtClean="0">
                <a:ln>
                  <a:solidFill>
                    <a:sysClr val="windowText" lastClr="000000"/>
                  </a:solidFill>
                </a:ln>
                <a:solidFill>
                  <a:sysClr val="windowText" lastClr="000000"/>
                </a:solidFill>
              </a:rPr>
              <a:t>JI Youth (Women Wing</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artisticLineDrawing/>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pic>
        <p:nvPicPr>
          <p:cNvPr id="2" name="Picture 1" descr="http://islamiclearningmaterials.com/wp-content/uploads/2011/10/113_4.png"/>
          <p:cNvPicPr/>
          <p:nvPr/>
        </p:nvPicPr>
        <p:blipFill>
          <a:blip r:embed="rId5" cstate="print"/>
          <a:srcRect/>
          <a:stretch>
            <a:fillRect/>
          </a:stretch>
        </p:blipFill>
        <p:spPr bwMode="auto">
          <a:xfrm>
            <a:off x="1447800" y="1271585"/>
            <a:ext cx="8339476" cy="101441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JI Youth (Women Wing)</a:t>
            </a:r>
            <a:endParaRPr lang="en-US"/>
          </a:p>
        </p:txBody>
      </p:sp>
      <p:pic>
        <p:nvPicPr>
          <p:cNvPr id="4" name="Picture 3"/>
          <p:cNvPicPr>
            <a:picLocks noChangeAspect="1"/>
          </p:cNvPicPr>
          <p:nvPr/>
        </p:nvPicPr>
        <p:blipFill>
          <a:blip r:embed="rId6"/>
          <a:stretch>
            <a:fillRect/>
          </a:stretch>
        </p:blipFill>
        <p:spPr>
          <a:xfrm>
            <a:off x="211286" y="2286000"/>
            <a:ext cx="11879304" cy="1383654"/>
          </a:xfrm>
          <a:prstGeom prst="rect">
            <a:avLst/>
          </a:prstGeom>
        </p:spPr>
      </p:pic>
    </p:spTree>
    <p:extLst>
      <p:ext uri="{BB962C8B-B14F-4D97-AF65-F5344CB8AC3E}">
        <p14:creationId xmlns:p14="http://schemas.microsoft.com/office/powerpoint/2010/main" val="2579352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
        <p:nvSpPr>
          <p:cNvPr id="3" name="Rectangle 2"/>
          <p:cNvSpPr/>
          <p:nvPr/>
        </p:nvSpPr>
        <p:spPr>
          <a:xfrm>
            <a:off x="1531345" y="302360"/>
            <a:ext cx="9144000" cy="6247864"/>
          </a:xfrm>
          <a:prstGeom prst="rect">
            <a:avLst/>
          </a:prstGeom>
        </p:spPr>
        <p:txBody>
          <a:bodyPr wrap="square">
            <a:spAutoFit/>
          </a:bodyPr>
          <a:lstStyle/>
          <a:p>
            <a:pPr algn="ctr" eaLnBrk="0" fontAlgn="base" hangingPunct="0">
              <a:spcBef>
                <a:spcPct val="0"/>
              </a:spcBef>
              <a:spcAft>
                <a:spcPct val="0"/>
              </a:spcAft>
              <a:tabLst>
                <a:tab pos="457200" algn="l"/>
              </a:tabLst>
            </a:pPr>
            <a:endParaRPr lang="en-US" sz="2000" b="1" dirty="0">
              <a:solidFill>
                <a:schemeClr val="accent2">
                  <a:lumMod val="50000"/>
                </a:schemeClr>
              </a:solidFill>
              <a:latin typeface="Georgia" pitchFamily="18" charset="0"/>
              <a:ea typeface="Times New Roman" pitchFamily="18" charset="0"/>
              <a:cs typeface="Times New Roman" pitchFamily="18" charset="0"/>
            </a:endParaRPr>
          </a:p>
          <a:p>
            <a:pPr eaLnBrk="0" fontAlgn="base" hangingPunct="0">
              <a:spcBef>
                <a:spcPct val="0"/>
              </a:spcBef>
              <a:spcAft>
                <a:spcPct val="0"/>
              </a:spcAft>
              <a:buFontTx/>
              <a:buChar char="•"/>
              <a:tabLst>
                <a:tab pos="457200" algn="l"/>
              </a:tabLst>
            </a:pPr>
            <a:r>
              <a:rPr lang="en-US" sz="2800" b="1" dirty="0">
                <a:solidFill>
                  <a:srgbClr val="C00000"/>
                </a:solidFill>
                <a:effectLst>
                  <a:outerShdw blurRad="38100" dist="38100" dir="2700000" algn="tl">
                    <a:srgbClr val="000000">
                      <a:alpha val="43137"/>
                    </a:srgbClr>
                  </a:outerShdw>
                </a:effectLst>
              </a:rPr>
              <a:t>Naffaathaat</a:t>
            </a:r>
            <a:r>
              <a:rPr lang="en-US" sz="4000" b="1" dirty="0">
                <a:ln w="18415" cmpd="sng">
                  <a:solidFill>
                    <a:srgbClr val="FFFFFF"/>
                  </a:solidFill>
                  <a:prstDash val="solid"/>
                </a:ln>
                <a:solidFill>
                  <a:srgbClr val="C00000"/>
                </a:solidFill>
                <a:effectLst>
                  <a:outerShdw blurRad="38100" dist="38100" dir="2700000" algn="tl" rotWithShape="0">
                    <a:srgbClr val="000000">
                      <a:alpha val="43137"/>
                    </a:srgbClr>
                  </a:outerShdw>
                </a:effectLst>
                <a:latin typeface="Algerian" panose="04020705040A02060702" pitchFamily="82" charset="0"/>
                <a:ea typeface="Times New Roman" pitchFamily="18" charset="0"/>
                <a:cs typeface="Times New Roman" pitchFamily="18" charset="0"/>
              </a:rPr>
              <a:t>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Times New Roman" pitchFamily="18" charset="0"/>
                <a:cs typeface="Times New Roman" pitchFamily="18" charset="0"/>
              </a:rPr>
              <a:t>– means a woman who blows.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a:p>
            <a:pPr eaLnBrk="0" fontAlgn="base" hangingPunct="0">
              <a:spcBef>
                <a:spcPct val="0"/>
              </a:spcBef>
              <a:spcAft>
                <a:spcPct val="0"/>
              </a:spcAft>
              <a:buFontTx/>
              <a:buChar char="•"/>
              <a:tabLst>
                <a:tab pos="457200" algn="l"/>
              </a:tabLst>
            </a:pPr>
            <a:r>
              <a:rPr lang="en-US" sz="28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ea typeface="Times New Roman" pitchFamily="18" charset="0"/>
                <a:cs typeface="Times New Roman" pitchFamily="18" charset="0"/>
              </a:rPr>
              <a:t> </a:t>
            </a:r>
            <a:r>
              <a:rPr lang="en-US" sz="28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ea typeface="Times New Roman" pitchFamily="18" charset="0"/>
                <a:cs typeface="Times New Roman" pitchFamily="18" charset="0"/>
              </a:rPr>
              <a:t>Uqad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Times New Roman" pitchFamily="18" charset="0"/>
                <a:cs typeface="Times New Roman" pitchFamily="18" charset="0"/>
              </a:rPr>
              <a:t>        –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Times New Roman" pitchFamily="18" charset="0"/>
                <a:cs typeface="Times New Roman" pitchFamily="18" charset="0"/>
              </a:rPr>
              <a:t>means knots.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a:p>
            <a:pPr algn="ctr" eaLnBrk="0" fontAlgn="base" hangingPunct="0">
              <a:spcBef>
                <a:spcPct val="0"/>
              </a:spcBef>
              <a:spcAft>
                <a:spcPct val="0"/>
              </a:spcAft>
              <a:tabLst>
                <a:tab pos="457200" algn="l"/>
              </a:tabLst>
            </a:pPr>
            <a:endParaRPr lang="en-US" sz="2400" b="1" dirty="0">
              <a:solidFill>
                <a:schemeClr val="accent4">
                  <a:lumMod val="50000"/>
                </a:schemeClr>
              </a:solidFill>
              <a:latin typeface="Georgia" pitchFamily="18" charset="0"/>
              <a:ea typeface="Times New Roman" pitchFamily="18" charset="0"/>
              <a:cs typeface="Times New Roman" pitchFamily="18" charset="0"/>
            </a:endParaRPr>
          </a:p>
          <a:p>
            <a:pPr algn="ctr" eaLnBrk="0" fontAlgn="base" hangingPunct="0">
              <a:spcBef>
                <a:spcPct val="0"/>
              </a:spcBef>
              <a:spcAft>
                <a:spcPct val="0"/>
              </a:spcAft>
              <a:tabLst>
                <a:tab pos="457200" algn="l"/>
              </a:tabLst>
            </a:pPr>
            <a:r>
              <a:rPr lang="en-US" sz="2800"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Georgia" pitchFamily="18" charset="0"/>
                <a:ea typeface="Times New Roman" pitchFamily="18" charset="0"/>
                <a:cs typeface="Times New Roman" pitchFamily="18" charset="0"/>
              </a:rPr>
              <a:t>Magicians used to tie knots in cords and blow on them while reciting spell. They would include clippings of their victim</a:t>
            </a:r>
            <a:r>
              <a:rPr lang="en-US" sz="2800"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Calibri"/>
                <a:ea typeface="Times New Roman" pitchFamily="18" charset="0"/>
                <a:cs typeface="Times New Roman" pitchFamily="18" charset="0"/>
              </a:rPr>
              <a:t>’</a:t>
            </a:r>
            <a:r>
              <a:rPr lang="en-US" sz="2800"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Georgia" pitchFamily="18" charset="0"/>
                <a:ea typeface="Times New Roman" pitchFamily="18" charset="0"/>
                <a:cs typeface="Times New Roman" pitchFamily="18" charset="0"/>
              </a:rPr>
              <a:t>s hair or other personal effects</a:t>
            </a:r>
            <a:r>
              <a:rPr lang="en-US" sz="2000"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Georgia" pitchFamily="18" charset="0"/>
                <a:ea typeface="Times New Roman" pitchFamily="18" charset="0"/>
                <a:cs typeface="Times New Roman" pitchFamily="18" charset="0"/>
              </a:rPr>
              <a:t>.</a:t>
            </a:r>
            <a:endParaRPr lang="en-US" sz="2000"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Arial" pitchFamily="34" charset="0"/>
            </a:endParaRPr>
          </a:p>
          <a:p>
            <a:pPr algn="ctr" eaLnBrk="0" fontAlgn="base" hangingPunct="0">
              <a:spcBef>
                <a:spcPct val="0"/>
              </a:spcBef>
              <a:spcAft>
                <a:spcPct val="0"/>
              </a:spcAft>
              <a:tabLst>
                <a:tab pos="457200" algn="l"/>
              </a:tabLst>
            </a:pP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The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practicing sorcery is forbidden in Islam. </a:t>
            </a:r>
          </a:p>
          <a:p>
            <a:pPr algn="ctr" eaLnBrk="0" fontAlgn="base" hangingPunct="0">
              <a:spcBef>
                <a:spcPct val="0"/>
              </a:spcBef>
              <a:spcAft>
                <a:spcPct val="0"/>
              </a:spcAft>
              <a:tabLst>
                <a:tab pos="457200" algn="l"/>
              </a:tabLst>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There is no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Times New Roman" pitchFamily="18" charset="0"/>
              </a:rPr>
              <a:t>“</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good</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Times New Roman" pitchFamily="18" charset="0"/>
              </a:rPr>
              <a:t>”</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witchcraft or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Times New Roman" pitchFamily="18" charset="0"/>
              </a:rPr>
              <a:t>“</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white</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Times New Roman" pitchFamily="18" charset="0"/>
              </a:rPr>
              <a:t>”</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magic.</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2" name="Footer Placeholder 1"/>
          <p:cNvSpPr>
            <a:spLocks noGrp="1"/>
          </p:cNvSpPr>
          <p:nvPr>
            <p:ph type="ftr" sz="quarter" idx="11"/>
          </p:nvPr>
        </p:nvSpPr>
        <p:spPr>
          <a:xfrm>
            <a:off x="5410200" y="6492875"/>
            <a:ext cx="6870660" cy="365125"/>
          </a:xfrm>
        </p:spPr>
        <p:txBody>
          <a:bodyPr/>
          <a:lstStyle/>
          <a:p>
            <a:r>
              <a:rPr lang="en-US" dirty="0" smtClean="0"/>
              <a:t>JI Youth (Women Wing)</a:t>
            </a:r>
            <a:endParaRPr lang="en-US" dirty="0"/>
          </a:p>
        </p:txBody>
      </p:sp>
    </p:spTree>
    <p:extLst>
      <p:ext uri="{BB962C8B-B14F-4D97-AF65-F5344CB8AC3E}">
        <p14:creationId xmlns:p14="http://schemas.microsoft.com/office/powerpoint/2010/main" val="6605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38400" y="609600"/>
            <a:ext cx="6383538" cy="1143000"/>
          </a:xfrm>
        </p:spPr>
        <p:txBody>
          <a:bodyPr>
            <a:normAutofit/>
          </a:bodyPr>
          <a:lstStyle/>
          <a:p>
            <a:pPr algn="ctr"/>
            <a:r>
              <a:rPr lang="en-US" sz="4800" b="1" i="1" dirty="0">
                <a:ln w="1905"/>
                <a:solidFill>
                  <a:srgbClr val="FFFF00"/>
                </a:solidFill>
                <a:effectLst>
                  <a:innerShdw blurRad="69850" dist="43180" dir="5400000">
                    <a:srgbClr val="000000">
                      <a:alpha val="65000"/>
                    </a:srgbClr>
                  </a:innerShdw>
                </a:effectLst>
              </a:rPr>
              <a:t>Remember This Ayah</a:t>
            </a:r>
          </a:p>
        </p:txBody>
      </p:sp>
      <p:sp>
        <p:nvSpPr>
          <p:cNvPr id="2" name="Footer Placeholder 1"/>
          <p:cNvSpPr>
            <a:spLocks noGrp="1"/>
          </p:cNvSpPr>
          <p:nvPr>
            <p:ph type="ftr" sz="quarter" idx="11"/>
          </p:nvPr>
        </p:nvSpPr>
        <p:spPr>
          <a:xfrm>
            <a:off x="3352800" y="6118750"/>
            <a:ext cx="6870660" cy="365125"/>
          </a:xfrm>
        </p:spPr>
        <p:txBody>
          <a:bodyPr/>
          <a:lstStyle/>
          <a:p>
            <a:r>
              <a:rPr lang="en-US" dirty="0" smtClean="0"/>
              <a:t>JI Youth (Women Wing)</a:t>
            </a:r>
            <a:endParaRPr lang="en-US" dirty="0"/>
          </a:p>
        </p:txBody>
      </p:sp>
      <p:pic>
        <p:nvPicPr>
          <p:cNvPr id="7" name="Picture 6"/>
          <p:cNvPicPr>
            <a:picLocks noChangeAspect="1"/>
          </p:cNvPicPr>
          <p:nvPr/>
        </p:nvPicPr>
        <p:blipFill>
          <a:blip r:embed="rId4"/>
          <a:stretch>
            <a:fillRect/>
          </a:stretch>
        </p:blipFill>
        <p:spPr>
          <a:xfrm>
            <a:off x="1295400" y="2263467"/>
            <a:ext cx="9791025" cy="4072481"/>
          </a:xfrm>
          <a:prstGeom prst="rect">
            <a:avLst/>
          </a:prstGeom>
        </p:spPr>
      </p:pic>
    </p:spTree>
    <p:extLst>
      <p:ext uri="{BB962C8B-B14F-4D97-AF65-F5344CB8AC3E}">
        <p14:creationId xmlns:p14="http://schemas.microsoft.com/office/powerpoint/2010/main" val="36348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JI Youth (Women Wing)</a:t>
            </a:r>
            <a:endParaRPr lang="en-US"/>
          </a:p>
        </p:txBody>
      </p:sp>
      <p:pic>
        <p:nvPicPr>
          <p:cNvPr id="4" name="Picture 3"/>
          <p:cNvPicPr>
            <a:picLocks noChangeAspect="1"/>
          </p:cNvPicPr>
          <p:nvPr/>
        </p:nvPicPr>
        <p:blipFill>
          <a:blip r:embed="rId4"/>
          <a:stretch>
            <a:fillRect/>
          </a:stretch>
        </p:blipFill>
        <p:spPr>
          <a:xfrm>
            <a:off x="2438400" y="838200"/>
            <a:ext cx="7742591" cy="1676545"/>
          </a:xfrm>
          <a:prstGeom prst="rect">
            <a:avLst/>
          </a:prstGeom>
        </p:spPr>
      </p:pic>
      <p:pic>
        <p:nvPicPr>
          <p:cNvPr id="6" name="Picture 5"/>
          <p:cNvPicPr>
            <a:picLocks noChangeAspect="1"/>
          </p:cNvPicPr>
          <p:nvPr/>
        </p:nvPicPr>
        <p:blipFill>
          <a:blip r:embed="rId5"/>
          <a:stretch>
            <a:fillRect/>
          </a:stretch>
        </p:blipFill>
        <p:spPr>
          <a:xfrm>
            <a:off x="1295400" y="2537836"/>
            <a:ext cx="10343031" cy="1423396"/>
          </a:xfrm>
          <a:prstGeom prst="rect">
            <a:avLst/>
          </a:prstGeom>
        </p:spPr>
      </p:pic>
    </p:spTree>
    <p:extLst>
      <p:ext uri="{BB962C8B-B14F-4D97-AF65-F5344CB8AC3E}">
        <p14:creationId xmlns:p14="http://schemas.microsoft.com/office/powerpoint/2010/main" val="42843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9096937">
            <a:off x="13322" y="1404150"/>
            <a:ext cx="4219425" cy="1200329"/>
          </a:xfrm>
          <a:prstGeom prst="rect">
            <a:avLst/>
          </a:prstGeom>
          <a:noFill/>
        </p:spPr>
        <p:txBody>
          <a:bodyPr wrap="none" rtlCol="0">
            <a:spAutoFit/>
          </a:bodyPr>
          <a:lstStyle/>
          <a:p>
            <a:r>
              <a:rPr lang="en-US" sz="7200" b="1"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The evil eyes</a:t>
            </a:r>
          </a:p>
        </p:txBody>
      </p:sp>
      <p:sp>
        <p:nvSpPr>
          <p:cNvPr id="2" name="Footer Placeholder 1"/>
          <p:cNvSpPr>
            <a:spLocks noGrp="1"/>
          </p:cNvSpPr>
          <p:nvPr>
            <p:ph type="ftr" sz="quarter" idx="11"/>
          </p:nvPr>
        </p:nvSpPr>
        <p:spPr/>
        <p:txBody>
          <a:bodyPr/>
          <a:lstStyle/>
          <a:p>
            <a:r>
              <a:rPr lang="en-US" smtClean="0"/>
              <a:t>JI Youth (Women Wing)</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81000"/>
            <a:ext cx="8126984" cy="6095238"/>
          </a:xfrm>
          <a:prstGeom prst="rect">
            <a:avLst/>
          </a:prstGeom>
        </p:spPr>
      </p:pic>
    </p:spTree>
    <p:extLst>
      <p:ext uri="{BB962C8B-B14F-4D97-AF65-F5344CB8AC3E}">
        <p14:creationId xmlns:p14="http://schemas.microsoft.com/office/powerpoint/2010/main" val="366620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511022"/>
            <a:ext cx="6512511" cy="1143000"/>
          </a:xfrm>
        </p:spPr>
        <p:txBody>
          <a:bodyPr>
            <a:normAutofit fontScale="90000"/>
          </a:bodyPr>
          <a:lstStyle/>
          <a:p>
            <a:pPr algn="ctr"/>
            <a:r>
              <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Protection From</a:t>
            </a:r>
          </a:p>
        </p:txBody>
      </p:sp>
      <p:sp>
        <p:nvSpPr>
          <p:cNvPr id="5" name="Footer Placeholder 4"/>
          <p:cNvSpPr>
            <a:spLocks noGrp="1"/>
          </p:cNvSpPr>
          <p:nvPr>
            <p:ph type="ftr" sz="quarter" idx="11"/>
          </p:nvPr>
        </p:nvSpPr>
        <p:spPr>
          <a:xfrm>
            <a:off x="5321340" y="6492875"/>
            <a:ext cx="6870660" cy="365125"/>
          </a:xfrm>
        </p:spPr>
        <p:txBody>
          <a:bodyPr/>
          <a:lstStyle/>
          <a:p>
            <a:r>
              <a:rPr lang="en-US" dirty="0" smtClean="0"/>
              <a:t>JI Youth (Women Wing)</a:t>
            </a:r>
            <a:endParaRPr lang="en-US" dirty="0"/>
          </a:p>
        </p:txBody>
      </p:sp>
      <p:sp>
        <p:nvSpPr>
          <p:cNvPr id="3" name="Rectangle 2"/>
          <p:cNvSpPr/>
          <p:nvPr/>
        </p:nvSpPr>
        <p:spPr>
          <a:xfrm>
            <a:off x="2965470" y="2092602"/>
            <a:ext cx="5791200"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base" hangingPunct="0">
              <a:spcBef>
                <a:spcPct val="0"/>
              </a:spcBef>
              <a:spcAft>
                <a:spcPct val="0"/>
              </a:spcAft>
              <a:tabLst>
                <a:tab pos="457200" algn="l"/>
              </a:tabLst>
            </a:pP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endParaRPr>
          </a:p>
          <a:p>
            <a:pPr eaLnBrk="0" fontAlgn="base" hangingPunct="0">
              <a:spcBef>
                <a:spcPct val="0"/>
              </a:spcBef>
              <a:spcAft>
                <a:spcPct val="0"/>
              </a:spcAft>
              <a:buFontTx/>
              <a:buChar char="•"/>
              <a:tabLst>
                <a:tab pos="457200" algn="l"/>
              </a:tabLst>
            </a:pPr>
            <a:r>
              <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Physical harm coming from</a:t>
            </a:r>
            <a:r>
              <a:rPr lang="ur-PK"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 </a:t>
            </a:r>
            <a:r>
              <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humans.</a:t>
            </a:r>
            <a:endPar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ndParaRPr>
          </a:p>
          <a:p>
            <a:pPr eaLnBrk="0" fontAlgn="base" hangingPunct="0">
              <a:spcBef>
                <a:spcPct val="0"/>
              </a:spcBef>
              <a:spcAft>
                <a:spcPct val="0"/>
              </a:spcAft>
              <a:buFontTx/>
              <a:buChar char="•"/>
              <a:tabLst>
                <a:tab pos="457200" algn="l"/>
              </a:tabLst>
            </a:pPr>
            <a:r>
              <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Evil that comes from Jinn.</a:t>
            </a:r>
            <a:endPar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ndParaRPr>
          </a:p>
          <a:p>
            <a:pPr eaLnBrk="0" fontAlgn="base" hangingPunct="0">
              <a:spcBef>
                <a:spcPct val="0"/>
              </a:spcBef>
              <a:spcAft>
                <a:spcPct val="0"/>
              </a:spcAft>
              <a:buFontTx/>
              <a:buChar char="•"/>
              <a:tabLst>
                <a:tab pos="457200" algn="l"/>
              </a:tabLst>
            </a:pPr>
            <a:r>
              <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Pain and injury.</a:t>
            </a:r>
            <a:endPar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ndParaRPr>
          </a:p>
          <a:p>
            <a:pPr eaLnBrk="0" fontAlgn="base" hangingPunct="0">
              <a:spcBef>
                <a:spcPct val="0"/>
              </a:spcBef>
              <a:spcAft>
                <a:spcPct val="0"/>
              </a:spcAft>
              <a:buFontTx/>
              <a:buChar char="•"/>
              <a:tabLst>
                <a:tab pos="457200" algn="l"/>
              </a:tabLst>
            </a:pPr>
            <a:r>
              <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Idolatry and sin.</a:t>
            </a:r>
            <a:endPar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ndParaRPr>
          </a:p>
          <a:p>
            <a:pPr eaLnBrk="0" fontAlgn="base" hangingPunct="0">
              <a:spcBef>
                <a:spcPct val="0"/>
              </a:spcBef>
              <a:spcAft>
                <a:spcPct val="0"/>
              </a:spcAft>
              <a:buFontTx/>
              <a:buChar char="•"/>
              <a:tabLst>
                <a:tab pos="457200" algn="l"/>
              </a:tabLst>
            </a:pPr>
            <a:r>
              <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Witchcraft and sorcery.</a:t>
            </a:r>
            <a:endPar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ndParaRPr>
          </a:p>
          <a:p>
            <a:pPr eaLnBrk="0" fontAlgn="base" hangingPunct="0">
              <a:spcBef>
                <a:spcPct val="0"/>
              </a:spcBef>
              <a:spcAft>
                <a:spcPct val="0"/>
              </a:spcAft>
              <a:buFontTx/>
              <a:buChar char="•"/>
              <a:tabLst>
                <a:tab pos="457200" algn="l"/>
              </a:tabLst>
            </a:pPr>
            <a:r>
              <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Envy.</a:t>
            </a:r>
            <a:endPar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ndParaRPr>
          </a:p>
          <a:p>
            <a:pPr lvl="0" fontAlgn="base">
              <a:spcBef>
                <a:spcPct val="0"/>
              </a:spcBef>
              <a:spcAft>
                <a:spcPct val="0"/>
              </a:spcAft>
              <a:buFont typeface="Wingdings" pitchFamily="2" charset="2"/>
              <a:buChar char="§"/>
            </a:pPr>
            <a:r>
              <a:rPr lang="en-US" sz="3200" b="1" spc="50" dirty="0">
                <a:ln w="11430">
                  <a:noFill/>
                </a:ln>
                <a:solidFill>
                  <a:srgbClr val="C0000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The evil eye</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 </a:t>
            </a:r>
          </a:p>
          <a:p>
            <a:pPr eaLnBrk="0" fontAlgn="base" hangingPunct="0">
              <a:spcBef>
                <a:spcPct val="0"/>
              </a:spcBef>
              <a:spcAft>
                <a:spcPct val="0"/>
              </a:spcAft>
              <a:tabLst>
                <a:tab pos="457200" algn="l"/>
              </a:tabLst>
            </a:pP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4" name="Rectangle 3"/>
          <p:cNvSpPr/>
          <p:nvPr/>
        </p:nvSpPr>
        <p:spPr>
          <a:xfrm>
            <a:off x="2286000" y="1447800"/>
            <a:ext cx="7772400" cy="584775"/>
          </a:xfrm>
          <a:prstGeom prst="rect">
            <a:avLst/>
          </a:prstGeom>
        </p:spPr>
        <p:txBody>
          <a:bodyPr wrap="square">
            <a:spAutoFit/>
          </a:bodyPr>
          <a:lstStyle/>
          <a:p>
            <a:pPr algn="ctr" eaLnBrk="0" fontAlgn="base" hangingPunct="0">
              <a:spcBef>
                <a:spcPct val="0"/>
              </a:spcBef>
              <a:spcAft>
                <a:spcPct val="0"/>
              </a:spcAft>
              <a:tabLst>
                <a:tab pos="457200" algn="l"/>
              </a:tabLst>
            </a:pPr>
            <a:r>
              <a:rPr lang="en-US" sz="3200" b="1" spc="50" dirty="0">
                <a:ln w="11430">
                  <a:noFill/>
                </a:ln>
                <a:solidFill>
                  <a:srgbClr val="00B0F0"/>
                </a:solidFill>
                <a:effectLst>
                  <a:outerShdw blurRad="76200" dist="50800" dir="5400000" algn="tl" rotWithShape="0">
                    <a:srgbClr val="000000">
                      <a:alpha val="65000"/>
                    </a:srgbClr>
                  </a:outerShdw>
                </a:effectLst>
                <a:latin typeface="Agency FB" pitchFamily="34" charset="0"/>
                <a:ea typeface="Times New Roman" pitchFamily="18" charset="0"/>
                <a:cs typeface="Times New Roman" pitchFamily="18" charset="0"/>
              </a:rPr>
              <a:t>This Surah will protect Us from many things:</a:t>
            </a:r>
            <a:endParaRPr lang="en-US" sz="3200" b="1" spc="50" dirty="0">
              <a:ln w="11430">
                <a:noFill/>
              </a:ln>
              <a:solidFill>
                <a:srgbClr val="00B0F0"/>
              </a:solidFill>
              <a:effectLst>
                <a:outerShdw blurRad="76200" dist="50800" dir="5400000" algn="tl" rotWithShape="0">
                  <a:srgbClr val="000000">
                    <a:alpha val="65000"/>
                  </a:srgbClr>
                </a:outerShdw>
              </a:effectLst>
              <a:latin typeface="Agency FB" pitchFamily="34" charset="0"/>
            </a:endParaRPr>
          </a:p>
        </p:txBody>
      </p:sp>
    </p:spTree>
    <p:extLst>
      <p:ext uri="{BB962C8B-B14F-4D97-AF65-F5344CB8AC3E}">
        <p14:creationId xmlns:p14="http://schemas.microsoft.com/office/powerpoint/2010/main" val="30322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1746" name="AutoShape 2" descr="data:image/jpeg;base64,/9j/4AAQSkZJRgABAQAAAQABAAD/2wCEAAkGBxQSERQUExQVFhUXFx0aFxcYGRsdGhkeIB0bGhsdHBweHyghIB4lHxscITEhJSo3MC4uHh8zODMsNygtLisBCgoKDg0OGhAQGzQkHyQsLCwsLCwsLCwsLCwsLCwsLCwsLCwsLCwsLCwsNCwsLCwsLCwsLCwsLCwsLCwsLCwsLP/AABEIARMAtwMBIgACEQEDEQH/xAAbAAACAwEBAQAAAAAAAAAAAAAABQMEBgIBB//EAEsQAAICAAQEBAIHBQUEBwkBAAECAxEABBIhBRMiMQYyQVFhgRQjQnFyscEVUmKRoRYz0uHwkpOy0TREVISiw9MkVWOCg6PC1PEX/8QAGAEBAQEBAQAAAAAAAAAAAAAAAAECAwT/xAAnEQACAgICAgICAQUAAAAAAAAAAQIREiExUQNhE0Gh8CIygcHR4f/aAAwDAQACEQMRAD8A+uZPyD5/mcZrivGpY5EGshWeUGkVqCvoUAae572T6GsaXJ+QfP8AM4wvij+9hPoJJidyNhNufl/+X34805YxbRuKt0XI/EUhcLzdya8qgem9lPzA7b1iz+1pi/LEy66umUKBtZ3ZQe2/b76wl54IWLSXOpqhIpd7A671HzDY9gd/W+Bk3adV5ZmABOitKeUdpF6mI283qoG17ZXkdCt8jtONyFGdZgQt6hpAqgx76SD5T6+nvtiuniVyCRMdhe0ak/Lp9/UkD2vthPw/LsI7ZS4Qbxsuiq1klSvU9UT1di1Cr37zeZDp3Z9KFbKhdDEigCDTHbYn2xJeSSjYUVY8yXF8zKAEJZyLoBKrtZJXp+474bZfK5sr1TgH20Ia+dYVeDs4iKVcKhaiDex7ir9D8D7/AHXrAwPbFg3JW2WWmKzlcxdfSRZ7fVp/ywv4vnJ8ukjtK7CNA7aIVPSWKkjtekAsQN6GwOIfFch5ki2lfQpWALMrghlooVINWAWI3Gla74R8WzGYkDRQzQplYgkazRTPHU2kBhQVzMVYGolIBvS1kbdFBGbHU3FpkYqZJP7syJpiRmkUOiEqq2auRav0N7YlHEZeZJFznDxuEI5K7goXVxX2CFK6j9oV3xluM68nmVTLAywJC0b0jOcp9IaO1MaEOU+r1iMG1sgUumrmTzWZaOSeQQRDJoQkxLxu66UblTQuXZUdSPO2oHQwXfDBfrFjCPxE5heUzFQsMco5kaIGMqlkQEig1ij7WD2xeOfm1qgnJJYIxEaaEY/ZL9mYEEaVs33rvjLTTSx5FnhcBo8tlLP1bKroZo5FfV0gqBR3GkgG9ji3nOOtpJy0fOilniiWIyBJNQ1c5oB5/NpOqgf7x+3Vhgv1izQcKzc87zqJipglMZ1RJ1UAdQ27WSPkcXpcpmqOnMAn0HLQf1rCvw5mZTPoWGCKNUCyKk3M0lNdaVVQACWG7UxprUY1V4jiv1izLZviWZi2kJBokbR6TQvvpr5f5XTHiSQKpabv3+rA3F3XT29t79wMMvFedRouWtO2rVV7LQO5I9fh39t6vL8NzAjCsdSVrBZVDncggUTXb1G9f04vyNSqzeOh8OOScsSGYBT2OkGzvt5AB5T3P9KJ6bi8oZVadQXFpQVrB2F0tgk/L44QzxExF1UoCK6RraSlZSWDeUbFdS7i9qujwMk6SRfVtDqjXcLqDHULZtXk9CSN10iu946Zvoxj7HWY8RSIxVpaIr7KnvX8I9+3f57YkyHHJnmZDISBGXvQB1Artuu6nV8DsdsKDNoDx6TGxWtCjUHuzdsQVsMDY9/vvrgv/SpTVfUtQs+mgevsbG+/UfjjPyPJI0o6s3XEfKPxfocGDiPlH4v0ODHVHNkmT8g+f5nC+fgas6vrcFWdlINVrJYjbvvuPUVhhk/IPn+ZxNgUSjw3H+9IfWi7kfMFqOPX8OoRReUj4ySH+hbDnBi2KQn/ALPp2LyEexkcj+Rar+OOf7Op6PL2rzudiKrdiKr0w3mlCKzMaCgkn2AFnGaXxHl5xf0vSpGpYUVkmI9QQQZLv9wD03OAotDgcC6Yi+5Gylupq3J72fvx4OHJEjf+1uiIerrQKhO9Ekbdx33N/HCYcZXlTIsUmWfltbKmsylhy4yrbSk62ABKWSNjQvF3iHE2y6Co9cxeUxxrE7M1voDMVFADUoLH0P8AOOCZbZNxXwvDmVAzEhlVG25mhgrGh6rsTY2+IxYHhxVKsJZBoUqp6RoX1C9Ow+7C/JyPzlSUAOgEksepZEQF+lwQihR1MQaB+rNk0TiFeM5eeUiJ1mEzI2kqDQjkprBs6SFZgdgNSkDqvEwQsc5Xw/yl0xzyovel0gX6nZe/xxy3htSbM0pIbXZ0HqqtW696AF4a5PORzLrikSRe2pGDD47jE+JihYhbwuhKkyOSpLLYTYk2WHTsSd7749Xw0gd5OY4kcU7gJqYdqZtNkVtvh7gwxRbYqTg5UBRmJgAKABUAD4Cscy8FLKVOYnoijuv/ACw3wYYoWxMPDkQUrvR77m/53ePF8OIAo1y9IodbivX7LD3w6rCziXE4EKh81HEVOoqZIxqHlpg1nSSw7Ue2+NL0ZIV8PIBQeQe9SOL++m3PxOBfDqDs8o+6SQfkwxb4Jn/pEEcvT1A3obUtglTpYeZbBpvUVi9i2KQlPhyP96T4gO4B+8BqJ+Jx1HwBA5fW5Yposknp2sb3vsNzvthxgxAkVeI+Ufi/Q4MHEPKPxfocGBGSZPyD5/mcTYhyfkHz/M4W+IYbML65lZXIQIxCM5RiolA8y2vY+pGBRxgwiy/FJ8xFC2WRNMkSuZ5D0DUt0qKdTsD3BKjfzWKx5LlI4GSbMyvNJrVUL1Ss7BBoiWlG7VqotV2TvhQHOZCaSZNOkbnVVCt7N7CvfFLN5WDlAsSFHUsnMYML3sSXqN+177DfC3xGsrR5oloSkUXMiQLqkWRVLans6a/dBX49xi1xjhsc7sWGphHcaFyFY9Xeu3pZHzuhjM20tclVXsp5Lw4raJI83MUUfVhUytID6A8jUO59b3OGuW4OiFjqkbWultbli33ser1NAEAWaAxU4Nw2OF0KDQzx26BmKqaT0P8ALce9Vvjl8uy512EpEs0DCNStxKsbLuVvUXBl3IIBB7bYQk3yHX0NMvkERWC6+s2zF2ZiarzElthsN9sdvlVKFOoAiiQxDHavNeq69bv44WQSusanLk5syEkzPKoiFUO6g0PZUT0NkHc8Znh87qedOzEq1QQEQK9b1rsy36WHA33GNkO4PCuVUAciIEbBkRY2A9ADGFNDHK+Gcu26tmK/hzmaA/pLWF6cVSVYoImCsFZJY0LMoJhlZQshA1gGNute5GKWYy+X5aVMYnORPLghCjTHpWV20brZZdiQB3FHfCgPV4DDYAnzNm6H0uck13q5N6vfHGY4ZBGyq+ZzKsx2BzU3+PYfE/DEHh6OI5gOqDbL8tSQNQ5crxvVAABtKGgAO2D9gQOUZkMhdiJGLtadD/H0PTvvvjE5STqJVX2MBwCP1kzR/wC9Zj9JMVMhwjKS6mjfMOFYqSczmqsd61SUR8RthnwiBUjKISVDEKSb2+HwHah7YT8GyPJSXL5MKhSYiV5Sz0Skb6lQUDqVhsCoFHvixeSsF+TgGUUFniQqNyZSWA+JLkjHeQfKnTHAIiKDjlIpRQQCralGkEggjeyNxthbxXL5XKhZs88k3VQeVWdEO5B5aLy4wP3yo9LY4r5x4czJK0ObUJNlWRpo5dSRqjjmFdLBVcLKKc9tu42OqIafKx6FVCxYgbFiNRA/OrAv7rxMcYpZImdykkshzECxo+yeVZhetAslloDe4HWKq8NctlMroy6ahG0kGmFTJZCBAX5auSL0t1NV0dzhQH0cqsoZSCpFhgbBHewe1fHEcOcjd3jV1LoFLqDuuoErf3gEjGe8JZ3J5rKNl4EZYkUxtC+q9DagCCSbRhdEH3GxFCp4VzmXTNcmPkxuySKIljbXUErxf3hYjQAvTHXqThQNTxDyj8X6HBg4h5R+L9DgxCMkyfkHz/M4U8V8NxSl5DzDKRaXmJVVXFaWQWVjawOpVvv3sgtsn5B8/wAzhB4gyssuomYpEHVQqISSWZACaO/U3fsO+1XjMpY8GlX2dcO8H5ZIwGiQH1EJkjT4bB9zXdjuTZ2usWOCeGocv1cuFprJ5oiCt91klv64scJimj1RyyiQgAq2mjR1Dffft/mfRL4d4UcqWOqWXMLl41aHVa0zOy9cjEltfMttQFfZ2AxYyyVgnyng3Kl2mny8bzNqBLAMCOZIymv3iGFk96APbDLjHA4sxuwpwOlxsfXv7jft8fTFcZN3KvnJVUWNMEbFYg3oGc00rX70v8PripnWbK5rNZgnWgynM5ZHVaFtVOSSARXQBQ2Pe7so5KmE64GfBuBRZfdRb1Rc9/SwPYbD+l3iKfwtlHJZoFLFtRa21Em7BN3pNm08pvthZnOCunLefOSEfSVkLFljAbdYkWzp5e4BSiWYqRRxY4g7rng6M8kghKrlkakCM18yZm2UllpSo1UGoNvSMVFUg23ySR+C8kgqOExC7qGSWIH130OL+f3Y7m8HZJ1p4Fft1Ozs/wB2tmLUexF0QThqc0qqDKyIaF2woH1AJq9/WsLeLySu0Qi5f0c39IdyNLIwKhUbfqshu1ECrF4uyHvBeB5KImTKwwKd1Lxhb26Suoe1UR8MT5zgOWloyQRMVqiUF0oIAvvpAJFdtziDw3IVykYLdQZ4wXKi2WR0A6VVRenZVGw29MJvDXPlWZYswoTnyGR2p5QxJDKkZ2hQEWokLmj2G1AanI5CKFFSKNI0UEKqqAACbIAHx3wnz3hGCRwwtAT1Kp2OxG3t3+74XRwyybTFgGAWNRVuQ0slbaqWlUHv6k32XFHN/S/oszO0SSLrZeUCbQAlVtrpiQLajQuhe4xKCl/UaUmuBknDYhCYQgEbAgqCRdijvd2fe7wufwlk/SIoaotHJJGzevUyMGbud2Jxb4aZW0k6BFoXSoLO7WFOpnNV6iqJPcn0wo8SxyMHJmZYQ6oEjjZmLHTVgWT1Gr7du3fBvFUkFt7Ywi8MZUEEwhyDYMrNKQfhzGavli9mOGwyKVeKNlKlSpUUQaJBHaiVX+QxW4PFLHqSWTmUAVOmmok+Y38P8zjucyfSYgJlWMo9xcuy5GnfmX01qG1b74sZZKyFfJ+F8pFIJEgVXBJU21LdghQTSruTpAqyTVknFXiPhWPMyxNmVhkihvlRCKiLGmmYubUCukAAkAntWLXFkcSwuXJQzIvLBKqtg0xI3c6wKBOnftYBx7Ik5ziNzVSIRuohNEzHpOsAVp0Ghe9hjsvc6BFP4fWMA5FIMvJrVmqLokAVl0uEKk0HJG+xAx7wbw5FC/OZVbMsXZ5QCoLOSzFULED0W+9AAk4sZSDNNDpmliWUseuFDSr6ABybb+Iiv4cV+BSSyxwO0mhSltH53Z9w4aRvsgnsqg3W9bYbAx4h5R+L9DgwcQ8o/F+hwYhlkmT8g+f5nCTjvC8wxYwyBlYgtE6oRYK0RYrar33+/YYd5TyD5/mcIuIeIHikRfqwHaQWwbYI2j0JJJNdhteMzimtmouhlwnJSR200vMdqvYBRV7Da/X/AC74XP4V6uYmbzaS1pMnMVyUuwhR1ZKB3B06tzvucQx+JXLBfqrJqhZ327dVHvVgne6usTJxqZjSrCzVelSSff0au2/f7rxqKpUiN7Oc14SWddGbzE+ZT9xxEi//AG41b+Rxdj8PQpGyIH0tG8dGRm2erALliPKKA2G+2KX7fkon6kgXdE2Ks7gsCOx/kT23xD/ahqO8OwvfV7du+59Nrr1wb7CKz+DDmJppcxJLGHaNkiimLKrIpUSboBZBrRRWhvd0Js94J5zBps08rAUGky+UZgPbUYLrEsPiOVlFIpYjZQrEn4g6txt3wwysucZQSkIv0OoH8z/r2xPk6LiKcr4AgRtXMcn4RZZP6pCG/rifOeDleMQpmJ4YVopHGVoEaySSwYsSz6vvVfbDXVm/3YP/AB/88LIOPyupaNUcCTl9Mc1lh3Hb7PYk7Agg0RhmxRL9GzOXWNY0XMj61pLZYjzHk5isAQ1KCXGxsWO/pVyHg0IvMaeUZxtJbMqU17KF0HoCyJQ7SKSe/eiCDxOzUdUCgxrJqcSKul60dR2s3QAN2GHocc5vxTJECzqigRSSjUkoLJFo1kA0ftitt9zhn6FHnEMnmYjNM0skvKy0piciFQHK9gqprJ6b3OntsfSXK+GJ1Ei/tHNGN3YqtRMVVt9OuRGb1O9j0oDFmbis6yBCIN42kL9WhVBUdbX03Zq++lvbFTNeJ3jglzDcrlRkBm0yC7oAgGiV6h1dq3usM/QoscO4S/036QUaJEywy6oZA2sBgwYqtqumqBsk6jsK3l4zkMzqZ8vL5iCY2VasaaKk/de+/wAewxa1Zv0GX/8AH/zxxLJmwCQsBodhrs/d1DGJ1JbKtEvCclKgZppeY7VewCir2G1+v+WKec8OtI/M+l5lXDFoqMemK7BAXRTAgkdeqvSjvitJx+ZbDoFYC9JVrNAmx1dqBxFH4ofSpJg3G+7Gjvsd/wCvY3sTjUHFaTI0+S63CJgQ8mZnzAQhhDpgRWZSCpJCA7EXWodsJ8jweaFp5Ss3MfnzRapVkigd1IC0aZmNXspUBqs0SWS+IJCob6kA+pJF9xt1Ensf5H2NdNxqYEBlhUtuuokah6V1evt3+GN2ZtEHDPDswVmHEc5okbWg+qbSrAHTckbt3vsQKoUMd5bw630rLyFQqZVZBGwlZpJTL5ta6VUCyWPezXYDfmXxK6mjygdtjfrRHZjtRBv237b46yviN3lMf1W0Ze1s9itqer+IUwsd8MioecQ8o/F+hwYOI+Ufi/Q4MQjJMn5B8/zOMN4mvmw965stgH/4xr+W/wDMfAjc5PyD5/mcKc54eEjqxfytIa0KQQ7aiCGvsa/l29szjlFo3F07MnqjKgEAm22QVMbujr0gfAV327ekcwJzCh9TGjqERIl8gI1Oek7Vsvcau976xfC4DaudITd3pjBvb7QQN6D19BiUcAYdsxKPiFjU/wA1QH+uM/HoZGL4afqjqsoK1iO1YH6w9ZbZhQc9I7dwT2kzLJp6dF8sj6tSu9jzgruR7A++Nf8A2e2ozyEG9tMY7991QH5E0fXEK+FgLqZtxRBSKj3qwEG4uwe+JLxWqsKW7K3giRAGFaXaiNXdhv2Prv7fpjV4z8fhdQmnmMf4qW7/AJf0xah4dOi6Rmdh2uME/Mlv9fDtixTiqorpsn4/KyZWdkNOIn0n+LSdP9axmuNcabLzZWRYMy66+TLHDIOWj0AAVIHMYtJQYkDpv73ub4XLLG8ck6sjqVZTCtEEUQer2wny/gfSb+kzOw8ryM8joPURs8hKWNiVo0e+NqXozQr4HxaDLGBZ2jTMR6o5IpSOZEqghOSoBLBqBtO999qxUy3ERmedFWj/AKUkaMjI4hlQMrtrN9UgWro21V043SZGcVWYGwofUr2+/ViFeDyhVQTJpQgqvJWgR2Pm3O97+u/fFz9P8CvZk+I55fpUzSBI9eXR4peT9YZisfKTcfXU3UqCySCCOkHFjMcS5mYnjlyea1IIzJy+WUZmjpZWsjUVYaVU2BQYgVYcSeEw2rXIrFhRZorerBpXL6lAIBAUiqHtiSHwxoUIJE0gk6TCCCx+0wLdbbeZrOGfoUMfD+aeXLozxtGarSzIxobWShK71exwxwsXIzgADMAAdgIVAH9ccy5DMMpH0nuK/uh+jA/yxnJ9FoqeMpE5QUjU92APNQBs/dtv6bX6YyXD3Wl16ez7ygso322Ckg/Enff56/8AsytEGRyT3Yhb9vbEY8LDSq81tvaOKifcgqbP345vxuUsn/suVKjK5n+5Om1TseZZUtpcfVqvlOzAXtfe6sRRgiSGtSsY0rm21sWH92V8tmq1bbNYN42i+HaAAnkAqq0xH/iQ19woY6PAG9czKfvWNqHsNSGh8Bjfx+yZPoyTslPYAbTuJQXkLbm0YA+hBF+hG/tLwY3mpavTyW2JB/co9hfr8N1+FaOTwuGNmZ7230xk7dtyhI7DsfQe2O4fDgWQycwklClaFA3ILMdNWx0j+vfGfj/kn0FLTQz4j5R+L9DgwcR8o/F+hwY6owyTJ+QfP8zibEOT8g+f5nE2BQwYMGBTl2ABJNACyfYeuE/7VWVDJHmIEgqxKrKzEV3BPQnzDfLDKRUmSr1Ie9HY1sQaO49CO3vhY/hbL9LKoSVb0zKkesX3FaNNbDatvSjvgqAm/bkDJK8T6ZUjkJkzGpip00uh94t2K2Fat6q9sS8U4rDBCzTJGdcsn1TPRmYPoToOot2UURQ2PptYj8OSh0PPhOgAJcEhegbGonMU1MbFrsaPcDDODhJDFnlaRipXUQoZbNnRpACiwDsLJAsmhWtEFGUzLPIiyI6Bm1vE4CsCHAUkrI17um5JB09hVCTM8RR3ZRKJElaPRodhsshSRbVgPsydu+k2SKGG+X4Wq8wli8kgppGVNRUWFWgoXSLNCqskm7OIoOAwRj6qOONwNPMSOMONgDXTQJHpVfDE0Bopvtj3Gf4f4ThgULE00VX/AHc0oXve6M7KW92rfftiZ+Cyemezaj/u5/4oCcQDrBhHDwqZgGXiOYKkWDoyxBH3iHHX7IzH/b8x/u8t/wCjgUdYMJxwmbt9PzF/BMt/6OPU4PIO+dzTfD6gflCMCDfEOYDdOllWmtrW9S+oG4o3W+/3YotwRT5psy3/ANd1/wCArjl/DWVbzwJIf3pLkY73uzkkiwDRPpgUu8NzgmiWTSV1d1atSsCVZTViwwI2NbYs4q8OyohiSMaAFFAIoRe/oo2Hy9bxZZgO5A9N/fAHuDEazKWKBgWABK3uAbokegNH+WDnrr0al16dWmxq03V13q9rwBDxDyj8X6HBg4h5R+L9DgwMskyfkHz/ADOPUnUuUF6lq9jW91Rqj2Ow7Y8yfkHz/M4zmd4PmJujM8p8ukzTKyNJz2FuyIACoQjUFsMbAIoXsRRpnuIhoWeGeFUViskzEFY9Nhq306gduo0O+/Y9cVyJm0R811UqS2mgWA0jfb4/d8PZPN4e5mTbKxZaDLQzXzEY2VBI3CoNJegCOqgQO9VhzxDhCyIiq7xlBSMrGxVDcevbGfIrWirkV8C4ZytEitMgZirxOyncFx6bel7b1Xbthl4hjuK9M0iru0UTIhkH8TOy9I3JGoWO99sVuEcCdGDzTSSOL0jUdI7/AM9j/wD3vg49wueYyCN4TFLDypI5lcgea2XQynqD0RY8q0RjPiVfVeiy2+bIZsshnlUalvlFmRgHaN9ahdbG1jBS6jo7bdzdzNoZJXgLNHEsUb2h0swJlVlL91WlQ2tHvvvhP/8A5xkWjiSRHkCKqm5JKfT5dQ1elmh6AkDY4Y5/wjl5YxEeakWgo0aSModSdVMfMQDv39SNxtjroyMHyLs7HnOEKaFjUKNPa3DUWLbUN9vv3xU4HKIstbwmFlBeSMfWSevUdBdnZgt9yx+/C05I5iYZeeNhDCmlRFJLpshdLPJUfUFACquogsSa2xb/ALN8kFsoxSUyK7tM8sokChhpcs+qussKPm3o74AczZyNCgZ1Uu2lASAWaidK+5oHb4YocX4d9IYIZHVAtlVIAY2avb4etjthXl/CYEyTSR5Z5uaZnm0OCrbALEmo6dgCWLHqs6Tezji/CudTLI8br2Ksa96I+PuN8c/JG1rZVyUOA8N5PKZJJQsi2Y3INHSDv8RvdevqcNeKZ0wprCaxY1daIEXe2ZnYChVbb79sUeCcEaKnllkkk01ux0jYWB2vt7fIYWeKeEZiRcwgMc0GYKXE0bNIpCqpCESounoDWxFMTubrDxKlvRZc82WVygIzYogRy2akKmccmOQCWU22kF2GxAAAHaxhZPl4JpZGWmimbK20ckg1xtqjUHS1adagaRQO94YQ+Csvy9NTxh0CyomYkAkoaTzCCNTV0lvUADsBhhwrw5Bl1KoHIJQ/WSO5GhtaAFiSArEtXuT7462ZLcxlMkfLMXK35hNlzWwCVsN+5PtVe0eWuVlmWYNCQDGsdaXBHmdt9XrQWh72eyafgbJKkcT5swkkuomKpGCb6XsOK6ugX9nyjHp8PFyvMDQRwRssS5fMTa2sgkuyhCfLsu5JZjd4gLXiKGKU5dpJFEUeYUnr01KLEfUL31kDRterc+hk8RZaJuXJmHYRwyLIqoG1c0EhD0W577Io3s3Y2xTyPBA+VEbJNFuWZDMSZiQL5jMXfST2BawALrtitF4OWbMz5nMB0MrRtyo8xJVxgqrsV09VGgo2AHc2aAv8Ey9TZxNQMchSRFChdKyIQbPmJLKxs7/ywu8PZeGLNhUCBgksS8yZ2n0xyHpVSKKbh7LX1etYc5zhzRJqyaJzBy10MxVWRGY6dVNR62N0b9ffFLg/hlRmDnZlrMMzNoWQtHHqVUOm1WyVXc0BZ7bXgUd8Q8o/F+hwYOIeUfi/Q4MQyyTJ+QfP8zibEOT8g+f5nCmbi+YiYq+SllF9MkDRFSPS1kkVlPuNx8TgUZNn0EwhbpZltLK/WV59AvUdO17faHf0s3jFZyRszn8k5gkgaBmanEbyFXUruI9ehTR6mddx2Y1iV2zcc8QbL5SafSUTM6pNei92ZRCQg9xrAJusWgPuM55o1OgxLQt5JG6YgdlYoDqazdCwNj1D144/mZY4GMJDSKAWoLq09iVDMqA36sdI3NNVFZPwvOSBllXISFl0NIySEMoJZbhOxomwNfzx02Sz5IIXJI6xNGsqtL0htJsRaQNiqkAttvvvhQJcnxKVZTztZiPLjiZQhjcyFQpsW7Nvu9KgugD3xNw/ikuiMyLzWmlIXkI2iNAQp1s9eXckkAnsBhbkuAZvTEksmXbllNUumVpnVJRMoDM224qjq79/exNPLDoy+WppOdI7GVJBCEdpJNJkqg1uijTZsHagaoGGc4q2pkgj1snnke1hj9TbVbED7KA+xK4k8PZwT5eOVZlnDjUJFUKp33AXcgAgiiSRRs3ilzuIsCOTk49vMZ5JB/s8lPzxBJNNl1vN3KjyWPo0Up5QHUi6Utz1bFqogbjc4lA0pOKvD8y8gLNG0a/YDHrI92X7PwBN+4B2xnMtmMy+YgebNLGoaVlyqwsJZY+sIZRqJGkaTsvfY7mgx4JJK+azUheQ5ZhGIkeMppZQRJpDAMVPSbI73Xa8KBR4pmc0ZFqWGFWfTEpJtyLHt1eh0177bXh/wuWRkPOCh1NHSSQdgb+Hf/XYJs8M5G6hEikTWShogqSH2O+wo1Z2+PphzwqKRU+uKs7GzpFAbAV8e3+u588Ly+/fRt8Lg5lzMpl0JF0qRrkc0pHeox3ZvSzSj3JBGKmT4lK3OJQM6MFEKAjSSa6pXpW9zpFLRA1HvVXO8QUrEYMuzG/rebJoIFdRUQnSaI6NW+9Ha8VI8vPl5ZszmZt3gEQWFZZFLL5ZBHp6TuegXdnfHooyOczxF4ojr5XOCGRhqYRqoNFixFkKCL2s+wva5k5ruNmDSIqlyqlVOq6IBJoHSdrP34SZDJZswQSSFWzK5Z43Dkx6mcxkFmQNpICGyt0TthXk+MHKzOk3MkmSOCOQhHfUAZXZoyAGlKJIoYqt+tdwFA2scqtekg0aNEGj7ffijxXPFOiMxrIdPVJelQzaFNDznVQ02O43GM3wTNZx5Mz9GGVGXEoZOZHJE1EdSlNII7atbA3Zrbt7mMnnZ4onhny8zEukzo7wqU5gNRsmogjSVJu9zRwohqJs4UeKPRI5e7dV6Fobl27C/QdziLI55nmlRgiiOqS7kN9naukKR2As+5B2xRl4lIqx5eNkfNWFYlJDGg7lm3s7bC2tif5ccN4bmxmRLL9EUEVK0SNzJqXSpZmGw7HTZrSBZvYBxxDyj8X6HBg4h5R+L9DgxCMkyfkHz/M4mxDk/IPn+ZxNgUr57OLChd70j2BPfYf6O2EmU8VAvUkMkaEgIxUnuAQGA9Tfp/mW/FJSiawrPpYHSoskevr6d/ljPQcdR2lCfSJGmI0oV2jAUbgatu4uvUD4k8JzafP/AE3FaejR5/iCQgaybY0iKLdz7Ko3PufQDc0Mc53iUcTKjEl38sajU7b0SFG+kerHYepwu8R56RNocvNJMArK0arWkOGdC7MALCkafWxXwrft1VZ3hyObeSStREHLLEUoDNIV7D32obY9FGB3l+IxySMiEto8zAHQDdadXbV7qNx61titO0JzKfVGSZRu+mxCtE2WY0pPal6jfahYT8Gz+fDlTkUTLggR9SRPGt1p0BnDADewV9QB645zwdLiMbFX+liSQ6wscUheQPr/ALsEMAKbejYI3BUDXY8ZqFk0B3OM3neOSpyAsOYbSUMxWO1ZDEb0b25DMrUgJ6D8zNcaeeoVymYCzaozJKFjUAr3pm1nbVsBY07gAg4UBxBnY2mdEBLAfWOF6QRsEZvVt/KLod6sX5JxiAI0hmj0K2gsGBGrbpFd23HSN98JPD3Gs5IwSTISRxgKOYzqGvs5ZD33Gq1JsEetjHcXGIFYouUm+od0jMWX1pY2YxslqPY9iDYOFAb8NzzTFjyikYoKXNOx7m4+6CqPUdW+6j1v4ynDM6Y5ZpfoeYhjfVLmJZpAQCgYDSgkarUKekVW3dcT8U4zPGDDlovpM7RNIkhaNY13Nc3qBAogCvNR7USFAeTZ2NXWMsOY/lQbsQO5obhR+8du2F/G+OiDoVGeTTYUA0BR3J9tvT+mK83GiGyhjSKT6RJy5WRxa6VYnT++FYNddhePPEnEBGsyESLzYiqSqthW0sB2ZTY70CPvGOfkdLo1Hniy9wfjKz2ulkkXzKwP8wfY+l74u8pFZpKVWI6noAkAep9gMLuEcTGYe1RwqqV1laVja2Bue1YW/wBpjz21ZfNcrlgMvLDsj6mrVGhaQKwJGqtJ04eNuS7/AMiXPB3wyLLKkgihByz2808p+rfu1jX5xe9gBKs36Y8y/iwtHG4yk4RoneuhWXS2gLoZgTfSdQ6QGXesU+IcYLZrLzR5PMNGupZZWy8mpVo6QiEhu53IQ+23fFSWfMZ55deSlgZMtmY4y+4cPymibVQpiyeS7G9460ZNhFlEkMc0kVShQQGOrlGtwN9IYWQWXv74vYMGMlKvEPKPxfocGDiHlH4v0ODAyyTJ+QfP8zivNxaJDTMRuV8jkWO4BC0SKPbFjJ+QfP8AM4xHiGQrNCVvVzJgCK2uaidx9wr1s3iSeKs0lejXftiH95v93J/hxGnEsupYiwWNseW9n036cYyKNtQ06WYMfqgoUih+/QA2HYHYG8dR53VOI0jjk2I5WnSVpb3ICqdwTtfl9DiZx+xTNr+2If3m/wB3J/hx43GYRuWP+w/+HGHyGdMyMFCM5GwVaMYOvzMws7aTQJsWCPTHLEqrFXDdBJ0oFKelbjvRPUu5333xH5FVhRd0bscYhP2m/wBiT/DijxTPZXMQyQvIdLjS1I3b7ipB+YrCnw1wkTIeZ5BQ0A7MdzZ9B39P6Y1cGRjRQqooA+F/1OEZOStFaSM/locikkMgZi0KaI75lKLJOwFetewAFAVi8M7kxKZbBkIrWVckDYUtjpG3YVffF/PPHFFJIyrpRGc7DsoJP5YWSZ9JVKR6UYkI0oCaVLQmUNGXGmUDbYX62Nsa/kNEud4rlpY2QuKYVujEfA1W9HfEXB81lsvEsSSkqva0IA+AVUCqPgBhXlZtbssE6MoGWIlbqBJMkbUo82plXax3u9t1XEJXdJXVpFIgzqHUYy3Mj5TIQsfShAV6Xv798Kl2NG0bjmXIIL2OxGhv8OKGVfh8UbRxxwpG5tkWGlb8QC0fnhZneIgZnMMGT6iHqARy0cdLI8hjoK7NsEokdLV2ZT1xXhsrRSxRFz1pKJwbakVH0aaUF3ZSOWlLpayRdFUuyaHEeeySyGVQgkI0lxE2ojbbUFutht8MTTcayzKQz2pG4KPR/wDDi7AEdQQFP3AbH1H3j2x1JlEYEFFo99hibLoqpxaEAAEgAbVG9V6V04hyWfysa1FSqST0ROASe52Xc/HCrxBwdYo9UQpSaZCTW4O/3+tHv7gXhBAzMiamCDqAZkDeU1poCz3JF7DfsMZ+SnjQx1Zu/wBsQ/vN/sSf4cH7Yh/eb/Yk/wAOMPPmDFENQRWI6WZQ2sEMQBQJU3pHcDYk0Tgk4hpeLXHHErorbgvzNR9B1AEgNWoem5GNZxJTNx+2If3m/wB3J/hwJxiEkgMbHfofa/fp2HxOMPmA1sxKx9IKoVBLVsAGApbq6sDqr0xNwpic3IGG6wMo8tAfVmgANgOnYbbn17zNWl2KZt+IeUfi/Q4MHEfKPxfocGNmWSZPyD5/mcY7juRaSWLbYSTWf3TzCykiwaIv4HbcbY2OT8g+f5nE14jVqmaTo+f/ALPkakbUYtRPLJjAF99w5IO7dgau8SzcPDMGdJGQDaPVGqqSAOka2rcBtvUeuN3eC8RRivoW+zBLwwiMpTtV6NTJSeYjSdfu11p3IFkd8cSZCVhTsxpSEvR0jvXS9+gFiz229voF4pzcSUMUUNI47ogsj16jsq//ADEYOEXqgm1syvA1ly6WigAjeMsN9zv3pTv2v77OH+X46pUa0kVvUBSwHzHfHub4lJEDJKFVQrsI0DO7aVLHq2Vdh2oi/tY8biTaWPNhTrcKzXSKh0nUCw1NYPqoojvW5Qrgt3yQ8W4gk0EsS61LxsoYxkgEgiyPUb4zb65wRmcrCI9ayGFdUgldVCLu0aiNAFBOzE1XwOqHFXLBAKLN0llYKUsg16k0ux2B1Dv6y5jibBpFVQCjRqC5YAlyFBsKRVkdjfvp2OLUuyaMrmMvWgxLCu1NFyJBENL82MpoYHUrliSfNqOw7YniV2kDZjMNKlMdIy2indDGdJDH6vSSdJtr3LemNreC8Ll2NHzTPZOZpJJYiyExJFpYtrkQaA6a1X6nWE8w1kEkjTZwQcAjLySvFpklcOVVswY4qUr0gMhdnBKt5Rp2oi7+l3gvC5djQh4RmocvCkSI4Cj7MbAEnckAkkWSdrOLM3HECkhZCQNhoIv54a3gvEqXZdGQ4s82ZSmRVUWRHrWyaNWbo7/LvYwsynD5EVTGWRqNkaRQP2aZ9zsP+Zx9CvEU+Y06bDHU2npUmu5tq7Lt3O2J8cW7YydUYdOGkRladWYHUyslsKZdJPM2FEbURsD8MdRcMVXVo0kShTAOh10QdxqXY0ARfyxulaxYNg9iMe3jWK6M77MAeHSAsI9SI4AZQUog9wTrsdyaHvVmrxJw3IsmYdtOxhO+wOoldK7MbPmsLY2G/bG7vBeJhG7oqbqirxHyj8X6HBg4j5R+L9DgxtGWSZPyD5/mcTYhyfkHz/M4mxChgwqzWccTwrqVI5GpCBraVgrSFf3UXSp33J9NPczScSBgWaJTKHClANtQaip3+/78RulbKWc2HKMIyAxFAn0v1+Nd69fcYzi5PPRxKOe8i0Q3RD9I/hIa+UTXcEe25O2OspxTOB2MkKstjUqOmqPYfHtd+b+Y7DT4kJqRZKj5xw/KGNjGn0xA6aZVWGfSpJ6uWvKGX3UabAFamJ1HDrNcLfMgx1mIIupylxhpSXD07gNpU0VoNZDHUBQvUZidY1LMaUVv95AH9SMKs/x4R5iOGgpYnqkOnUFGp+UoBaQgdzQUX3JFY3ZkrcM4MELOkPIjUVDAqxgg2rM50tp3KqAursDZ6to4eCzgpJPO0xUeRUVWY6i9E69Ipj6bUi77WWXDuLGeZgiDkCNWEpcW5cBlCoLIXSb1NRv0PfDXCwZ/h2a4gEBliy0p3sxvJEQb7BJIzY/i1C/Qb4snimYHfJTH8MkB/OQYsS8XiAYqTIVNFIwWayzRgUO3UjizsNJsgDHWYzbpEH5RLmvqwwsE+hPbb4YjdK2Upftub/3fm/k2WP8A5+D9uS/9gzn88r/+xinluJ5xWYywqyWLCutx9IPv8bOr3BsA7abGYzUvorVCleLyn/qOa+bZYf8An4BxOc/9SlH4pIP0kOGUsyrp1EDUdK36miaHxoE/LCiDxHG0xQ6UUBa5jaZGLsFjqKtQViaBeiT2BG+NkJjm82fLloh+PMV/wxNjmaPOtuJMtH7ry5JK3G+rWlmrFafX5Y9i44ogeedeRGrEKXZWLCwqnoJFs2wUEnt6msWcxn6KKkbuzi6ApVHu7HZfw+Y70DRwIReHMvy8tEnsDtoMYXckKEJJVV8oF9gMMsK/EGflijHIj5krMoVSDprUNVtsqnTdWRZoY945xCSJU5URlkd1GgbdNjmNflGlbO5AJoXexhRngwnyPFGfOTwNtykVgAjaaYmmMhoFqXyAbb7tRqvl+IZt5olaKKJQ780GQOSlHl6CN9dkMVqq+1vWLQG3EPKPxfocGDiHlH4v0ODEMskyfkHz/M4zEGZzQzc0qD6VEegIv1XLo2uhn6JTuwYg7GvuGnyfkHz/ADOJsCmZhglBhJgEEMEkk5JlDvustqqIpFfWn7WwAABx1wLMGTIQnLgMUCjS/QVr7DL6MFNUf54u+Is26KiIgYSuIyShcLq23UUtEXuzAD+IkA+5Xi8QSQ6GhiifQrOmhXoWTGvcr3F1vRqxvhJXHZRTk87NI8qplBG0jAzMzUL0Iu5Au9IAB32HYiiXXFeLrl3j1q/LfUC6o76WFFQQgJGoat+3TXqMVeH+KYJXKWU36SwoMNvXsO/+jsHmOXip7uzUlvijEtPmpw6NLFbxuYcvynSU0zNC8xJJiBUAG1G9epK4Zz57MylSuQkVkawZJ4kU7EMpMbOWBB7EUSFJqrxoaAPpZ/r/AKGFbcfi1kXSKCTIxoEghaRfNJ1EC1FWQASdsdjBRyGRzOWRSiJKRBBG8evSbjDhirEaSd0G9XR3Hqv4hxWRs1lWfLZiMoW0RM+VAkdlK3fPJIAJ7LfxAsHQRcaUs+qOSNEjEjSyAKgv7Js6gwFEgjYEYn4ZmI50XMRqfrF2ZkKOVBNWGAau5APvfrgDG8OfNxZqZEhiWaRH2eUaBcskyOoA1Oq85g2w6qA73jVKmY+ix6xG+ZVVL0SEZh5tOw2O9Dbv6YZLGASQACfMaFmu1n1xFls9HIAUdWBJAIPeu+n3r3GJL+SopncvxHMSvIi5XQzEc0s9AdIG+3cihe+wGxFEteK8aTLuqSalDoxV9DsNQoaaUHq3uu59L3qTifGoYAdbEkFbSNWkk6iQvQgLUaPp6HE2Q4nFNrMUiuI3KOV7BgASL7GrF12NjuDjEINbbsNpvSMpl8/m5aaUQvJHypfosF8xOwcO0mlQ5DEhSR6jerNzNyz5h005SeNeZEWaRoFA5cqSatKuzt0qV7+1DckPsxnYoSqEgM56UUEsxJ3bSougTZbsO5OLmOlkMyc5Pk0pss0sI5ja43iBS5ZGGsSOvTyyhBF76r9MdPx6aMEvErSSTKsOWEkfNClF1WQSpIOp++y+vbD3N5VZV0uCVuyASL+Boix8DscI8x4gykDqqKuw0lo1FIoBoAgbgV2G3zoHMpxjyVRb4OZs7mZcvK6xWxeoVjaGRkZbDMxdlQ1IpFA2N/lSz/Gs7JK2XgiRjyomeSOZPq2JHNUlroldQTpJ2vt20XBooQhaE6g3mcsWZiP3mYliRfY9sXIYVQUqqou6UAb++2NJogkyfMhcS5kgFo4oSQwYaua4QatKWfrNzpA37YTZNMyeMSlIY2ywkbXOQhZScvAAqtesEOpsAUQ2/bbXcTSIxOJxGYa6+ZWiv4tW1ffjjKCCCONYxHFGxAjUAIpLbgKNtz3rucLB3xHyj7/0ODBxHyj7/wBDgwRGSZTyD5/mcZTxH4oG8MTNzln0PDGyjMlBdNGrijqbQb7aCd77avJ+QfP8ziXERTGeIOKI8wjSKUgyRl3+jy1zo5omjGopRBVJOodIoWdxbVtMMJ5w6BmZWNqWsNJI6mqO1sP5YaZHh8cOooCWbzOzFnbvVsxJoWaHYXsBi0wsUe2JNZKkDMRcWgYspdHZpbhpSSBUdHyDTXz29TeHHEOLJFFPIAX5A61WtXlD0L2vSwNfEYIcrBA/SERpDt2s7dl9ht2G2PMxwPLSSiZ4ImlBU6yoJtfKfiV9D6emMwTtt/g06+hHneMPqhmzMJysUWZHVIyXpaKdNbaSQiksg3OxJHpiR+P8OE4nTMZVpK0yNHpllKeg1ISVUNTEkVS71Vh9k+HRxFiq9T+dmJZ271qZrJAs0CaHpiyqAdgB9wx0syYbgHG1nlzScrMXMFQTCLVG5CMurmxao1Fae52rfGjg4wqZQyuGJijUzKASynQjsK9SFa67/PDjCrM+Hsu8pmaMcw0SbbSxWgrMl6GZaFFgSKGFoCx+JjM6XaCZYFeRJBNG6iSMwu5YxsoJUlVG4+1Xexin/a3hswhzAHMkRSYlEbNJGSQrDSAQGF7+oGo9u+jXhZ5ZXnz6mNtJrGomq2tSqD4IB7998WsjlFhjWOMUqigLJPxJJ3JJ3JO5JJOGgZbjnFsrHyssDyZ5mizCoAULnnRsQWHdzRBW774tSJAmVJzh0xRZmQ2Syp/fOI9WnYpTqKbp2F9sNstwsLKZXkkleiql9NRqSCQgVVAsgWTZNDfFfi/DJJZYmVulWDFXZtAK1pPLUDWe5Gp6UhTpJGyyiXiPiDIGRZIs9CrhxJJySsjTKo08ttJNimut6rVQqxoJOMosfOfoiCqXY3qjLaSFdQDWzgk3t92+GAUDsAMKc34ejeR5Q0is5DMvMflM6gKrPGGAagq2Ox0i8CE3BOLfSRIwiljVJCimVCnMACkSICAdBvY/DCVuI5cNHc3L5Zbmpyx9Yau2LRk10t2IuzvjR5LLsgOqR5GJss1fyAUAAfD+dnHOa4ZFIwZ41Zh6kd9iKPuN+xxzmndx/JpV9kPC8zGYmkSlitiNtIAG5NECh3OIONeJcvlTplZg+kOqKrMzi9J0gDej39gQT3wxzmUWWJ4nHQ6lGAJGxFGiKI29RhdDwLQDonzGpqDSM+t9IulUuCq7ncgWfe6I1BUqMi+fLDMQTAu3NimlKHUodOrWqguGVDpIUORag7ViPIzpNmIpCUmAzEqxOQj6Q0CzLy3rYVYsHe8N8x4bykjiSTLQSSAAcySNWc1sLZgSTt3OL8GWRBSIqgEkBVAFm7ND1Nnf4nGrBHxDyj7/ANDgwcQ8o/F+hwYhGSZPyD5/mcTYhyfkHz/M4mwKGDBgwKZSfgKO0ZYTyNMTqfVtGNJ7nTtV0Lrsd+yl9wqHQhTUz6WIDMbJH+Xb5YU5zworPccskakkuoJPcEEqT2Jv1/yLM8JUQcmNpIx3Dq3Wpu9Qux33ojSdwRRrHDxwafFe+zUm6WxhitLno1YKZEDFtIBIvUaoV3vqX+Y98LFyefBr6Xlyvucq2v8AmJwt/HTXwxxlfDgWcTOY5HBDGV4kM7MBpFPQEaqNgFF/Gyb9Bg6BnzOUikR1QvCHZVJTW5UHTzBqKJd2VGrtRFbqZmk0LDvAgGVduTaOxlmZJVJbUwFgEm9Rs2d8OR4aiAIWXMohvoTMSqos3S01qPYA0PTE+Q4BBDr0Kx11qLyPITpOoG3YnzdR9ySThoFzMZtEZVY0W1adjR0jU2/a63ruQD7HCCWWPNtkc2kr8nXcWgVqZlcHmattNApWmwW74sS8KllneQySRBQViIdGK3sxVDGUWwNmbU34QSD03hPKlVVkdgqgLcsmxG4daalksk8wU1nvgDjKhMpPI2YzSh81INETMAoIARVjDHUbGm96J7AXWH+M/lPBmTjl5qxHVYPVJIy2rF16C2npYkjbY7998T5jg0gkaTL5l4tZto2VZIi3qwU0yk+oVgCbNWScAT+Ic+cvl3nCu3K6ikahmcA7qAfv7+lYmmzBeDXDVugKajpHUOkk0a7g9j9xwj4rwjNyxGOSZJlc0yJDHGpHfrMhl6dvsqTvt7gPhiTQ0CyxrlXVFeLlMzKFRIysUnMGlSEBBKkgkm/ZoDbgepIFjlnWeSMaJJRtbXXULNN2B37327Y6zIlWYNzo1h06QjL1GQmlOvUNtwNNb/DGc8UcAi+jnJwZVQmYYMxj1gqwIPMOldJIoHrdQSPXDWLwll0YPpkkdWDqZp5pOtfK3U5F7DeuwHtWAIZYXGYg15wkpL1quwdnRgsbRrskekFlLsSWruaxpMZbK+HmGdOaeCEvIRrKyPUYRSFbSV+skN1dKFA23u9TgwGDBgxClXiHlH4v0ODBxDyj8X6HBgZZJk/IPn+ZxNiHJ+QfP8zibAoYMGDAoYgzrlY2K1qA2vtfpdYnxDm4i6MoOkkUDV18axHdaBmVy+c5x+vXmBQShVxGVJIoHTpPxo2PWrBOnyrlkUmrKgmu2M5yM+ZQpaLYVztIvSTZA2uzpXbtsMOc3FMsKiHQ0i6dmOhXArULAbTY9aOOfjW/v+5qV+i/hWeNLyIpVSRzMoaONVtza6qJvSterMQo99xhVHwmYzrLKrl+YJAgzLfRohSqVrYyN0a60Bb9RuTbymTzkKiNGyzxrshYSKwX7IaiwJAoXtdXQx2owV5OJTRyu+YEgSOJpeXCBywBQppGppZO5pQFX1BOkmzlpc0zTaWjNysq6lpYVTbyg6pWY9W7KPu7GHiHCM3mAVkmyyKUZDogZmKvs41tIKBFHZfMqk2BR88S8MkkgngiWUnMm+YroghNILJJ1V0aiFUk2Rt3ADr6QwlWMrYKXzNSiyCAQEvV6gk1QsYU8bzuYFBUaONpBHqUxmQ2dOoFjojX2J1MewUEjFLO8LzDZ0SwTy60TQDNGDlkBUagAGR3ZyA2pSaIIJ204YSZLOyAq+Yy6L7xwMXB7ggvKVFH3U4AeadqHtsT+uMtwjP5l+VqkDkRyM68pY2lZZDFVlyEVTR2snbf0K6HhM4zT8nPyc61aQaWfLGiSyOjMxjYgr2kBrYAVYeJw2TLxCRfrpkWW1UBQ/NlWWTSGbaqIUFvazigbcOkdowzmMltxy7K0e1MfN+KhfsMWcZDPRSzsAzZyCEtGYoI0jEhMZtizrqCRHp6WKmwd6NHX4jAYMGDEKGDBgwBV4h5R+L9DgwcQ8o/F+hwYGWSZPyD5/mcTYMGBQwYMGBQwYMGADBgwYEQYMGDAoYMGDABgwYMAGDBgwAYMGDABgwYMAGDBgwBV4h5R+L9DgwYMDL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data:image/jpeg;base64,/9j/4AAQSkZJRgABAQAAAQABAAD/2wCEAAkGBxQSERQUExQVFhUXFx0aFxcYGRsdGhkeIB0bGhsdHBweHyghIB4lHxscITEhJSo3MC4uHh8zODMsNygtLisBCgoKDg0OGhAQGzQkHyQsLCwsLCwsLCwsLCwsLCwsLCwsLCwsLCwsLCwsNCwsLCwsLCwsLCwsLCwsLCwsLCwsLP/AABEIARMAtwMBIgACEQEDEQH/xAAbAAACAwEBAQAAAAAAAAAAAAAABQMEBgIBB//EAEsQAAICAAQEBAIHBQUEBwkBAAECAxEABBIhBRMiMQYyQVFhgRQjQnFyscEVUmKRoRYz0uHwkpOy0TREVISiw9MkVWOCg6PC1PEX/8QAGAEBAQEBAQAAAAAAAAAAAAAAAAECAwT/xAAnEQACAgICAgICAQUAAAAAAAAAAQIREiExUQNhE0Gh8CIygcHR4f/aAAwDAQACEQMRAD8A+uZPyD5/mcZrivGpY5EGshWeUGkVqCvoUAae572T6GsaXJ+QfP8AM4wvij+9hPoJJidyNhNufl/+X34805YxbRuKt0XI/EUhcLzdya8qgem9lPzA7b1iz+1pi/LEy66umUKBtZ3ZQe2/b76wl54IWLSXOpqhIpd7A671HzDY9gd/W+Bk3adV5ZmABOitKeUdpF6mI283qoG17ZXkdCt8jtONyFGdZgQt6hpAqgx76SD5T6+nvtiuniVyCRMdhe0ak/Lp9/UkD2vthPw/LsI7ZS4Qbxsuiq1klSvU9UT1di1Cr37zeZDp3Z9KFbKhdDEigCDTHbYn2xJeSSjYUVY8yXF8zKAEJZyLoBKrtZJXp+474bZfK5sr1TgH20Ia+dYVeDs4iKVcKhaiDex7ir9D8D7/AHXrAwPbFg3JW2WWmKzlcxdfSRZ7fVp/ywv4vnJ8ukjtK7CNA7aIVPSWKkjtekAsQN6GwOIfFch5ki2lfQpWALMrghlooVINWAWI3Gla74R8WzGYkDRQzQplYgkazRTPHU2kBhQVzMVYGolIBvS1kbdFBGbHU3FpkYqZJP7syJpiRmkUOiEqq2auRav0N7YlHEZeZJFznDxuEI5K7goXVxX2CFK6j9oV3xluM68nmVTLAywJC0b0jOcp9IaO1MaEOU+r1iMG1sgUumrmTzWZaOSeQQRDJoQkxLxu66UblTQuXZUdSPO2oHQwXfDBfrFjCPxE5heUzFQsMco5kaIGMqlkQEig1ij7WD2xeOfm1qgnJJYIxEaaEY/ZL9mYEEaVs33rvjLTTSx5FnhcBo8tlLP1bKroZo5FfV0gqBR3GkgG9ji3nOOtpJy0fOilniiWIyBJNQ1c5oB5/NpOqgf7x+3Vhgv1izQcKzc87zqJipglMZ1RJ1UAdQ27WSPkcXpcpmqOnMAn0HLQf1rCvw5mZTPoWGCKNUCyKk3M0lNdaVVQACWG7UxprUY1V4jiv1izLZviWZi2kJBokbR6TQvvpr5f5XTHiSQKpabv3+rA3F3XT29t79wMMvFedRouWtO2rVV7LQO5I9fh39t6vL8NzAjCsdSVrBZVDncggUTXb1G9f04vyNSqzeOh8OOScsSGYBT2OkGzvt5AB5T3P9KJ6bi8oZVadQXFpQVrB2F0tgk/L44QzxExF1UoCK6RraSlZSWDeUbFdS7i9qujwMk6SRfVtDqjXcLqDHULZtXk9CSN10iu946Zvoxj7HWY8RSIxVpaIr7KnvX8I9+3f57YkyHHJnmZDISBGXvQB1Artuu6nV8DsdsKDNoDx6TGxWtCjUHuzdsQVsMDY9/vvrgv/SpTVfUtQs+mgevsbG+/UfjjPyPJI0o6s3XEfKPxfocGDiPlH4v0ODHVHNkmT8g+f5nC+fgas6vrcFWdlINVrJYjbvvuPUVhhk/IPn+ZxNgUSjw3H+9IfWi7kfMFqOPX8OoRReUj4ySH+hbDnBi2KQn/ALPp2LyEexkcj+Rar+OOf7Op6PL2rzudiKrdiKr0w3mlCKzMaCgkn2AFnGaXxHl5xf0vSpGpYUVkmI9QQQZLv9wD03OAotDgcC6Yi+5Gylupq3J72fvx4OHJEjf+1uiIerrQKhO9Ekbdx33N/HCYcZXlTIsUmWfltbKmsylhy4yrbSk62ABKWSNjQvF3iHE2y6Co9cxeUxxrE7M1voDMVFADUoLH0P8AOOCZbZNxXwvDmVAzEhlVG25mhgrGh6rsTY2+IxYHhxVKsJZBoUqp6RoX1C9Ow+7C/JyPzlSUAOgEksepZEQF+lwQihR1MQaB+rNk0TiFeM5eeUiJ1mEzI2kqDQjkprBs6SFZgdgNSkDqvEwQsc5Xw/yl0xzyovel0gX6nZe/xxy3htSbM0pIbXZ0HqqtW696AF4a5PORzLrikSRe2pGDD47jE+JihYhbwuhKkyOSpLLYTYk2WHTsSd7749Xw0gd5OY4kcU7gJqYdqZtNkVtvh7gwxRbYqTg5UBRmJgAKABUAD4Cscy8FLKVOYnoijuv/ACw3wYYoWxMPDkQUrvR77m/53ePF8OIAo1y9IodbivX7LD3w6rCziXE4EKh81HEVOoqZIxqHlpg1nSSw7Ue2+NL0ZIV8PIBQeQe9SOL++m3PxOBfDqDs8o+6SQfkwxb4Jn/pEEcvT1A3obUtglTpYeZbBpvUVi9i2KQlPhyP96T4gO4B+8BqJ+Jx1HwBA5fW5Yposknp2sb3vsNzvthxgxAkVeI+Ufi/Q4MHEPKPxfocGBGSZPyD5/mcTYhyfkHz/M4W+IYbML65lZXIQIxCM5RiolA8y2vY+pGBRxgwiy/FJ8xFC2WRNMkSuZ5D0DUt0qKdTsD3BKjfzWKx5LlI4GSbMyvNJrVUL1Ss7BBoiWlG7VqotV2TvhQHOZCaSZNOkbnVVCt7N7CvfFLN5WDlAsSFHUsnMYML3sSXqN+177DfC3xGsrR5oloSkUXMiQLqkWRVLans6a/dBX49xi1xjhsc7sWGphHcaFyFY9Xeu3pZHzuhjM20tclVXsp5Lw4raJI83MUUfVhUytID6A8jUO59b3OGuW4OiFjqkbWultbli33ser1NAEAWaAxU4Nw2OF0KDQzx26BmKqaT0P8ALce9Vvjl8uy512EpEs0DCNStxKsbLuVvUXBl3IIBB7bYQk3yHX0NMvkERWC6+s2zF2ZiarzElthsN9sdvlVKFOoAiiQxDHavNeq69bv44WQSusanLk5syEkzPKoiFUO6g0PZUT0NkHc8Znh87qedOzEq1QQEQK9b1rsy36WHA33GNkO4PCuVUAciIEbBkRY2A9ADGFNDHK+Gcu26tmK/hzmaA/pLWF6cVSVYoImCsFZJY0LMoJhlZQshA1gGNute5GKWYy+X5aVMYnORPLghCjTHpWV20brZZdiQB3FHfCgPV4DDYAnzNm6H0uck13q5N6vfHGY4ZBGyq+ZzKsx2BzU3+PYfE/DEHh6OI5gOqDbL8tSQNQ5crxvVAABtKGgAO2D9gQOUZkMhdiJGLtadD/H0PTvvvjE5STqJVX2MBwCP1kzR/wC9Zj9JMVMhwjKS6mjfMOFYqSczmqsd61SUR8RthnwiBUjKISVDEKSb2+HwHah7YT8GyPJSXL5MKhSYiV5Sz0Skb6lQUDqVhsCoFHvixeSsF+TgGUUFniQqNyZSWA+JLkjHeQfKnTHAIiKDjlIpRQQCralGkEggjeyNxthbxXL5XKhZs88k3VQeVWdEO5B5aLy4wP3yo9LY4r5x4czJK0ObUJNlWRpo5dSRqjjmFdLBVcLKKc9tu42OqIafKx6FVCxYgbFiNRA/OrAv7rxMcYpZImdykkshzECxo+yeVZhetAslloDe4HWKq8NctlMroy6ahG0kGmFTJZCBAX5auSL0t1NV0dzhQH0cqsoZSCpFhgbBHewe1fHEcOcjd3jV1LoFLqDuuoErf3gEjGe8JZ3J5rKNl4EZYkUxtC+q9DagCCSbRhdEH3GxFCp4VzmXTNcmPkxuySKIljbXUErxf3hYjQAvTHXqThQNTxDyj8X6HBg4h5R+L9DgxCMkyfkHz/M4U8V8NxSl5DzDKRaXmJVVXFaWQWVjawOpVvv3sgtsn5B8/wAzhB4gyssuomYpEHVQqISSWZACaO/U3fsO+1XjMpY8GlX2dcO8H5ZIwGiQH1EJkjT4bB9zXdjuTZ2usWOCeGocv1cuFprJ5oiCt91klv64scJimj1RyyiQgAq2mjR1Dffft/mfRL4d4UcqWOqWXMLl41aHVa0zOy9cjEltfMttQFfZ2AxYyyVgnyng3Kl2mny8bzNqBLAMCOZIymv3iGFk96APbDLjHA4sxuwpwOlxsfXv7jft8fTFcZN3KvnJVUWNMEbFYg3oGc00rX70v8PripnWbK5rNZgnWgynM5ZHVaFtVOSSARXQBQ2Pe7so5KmE64GfBuBRZfdRb1Rc9/SwPYbD+l3iKfwtlHJZoFLFtRa21Em7BN3pNm08pvthZnOCunLefOSEfSVkLFljAbdYkWzp5e4BSiWYqRRxY4g7rng6M8kghKrlkakCM18yZm2UllpSo1UGoNvSMVFUg23ySR+C8kgqOExC7qGSWIH130OL+f3Y7m8HZJ1p4Fft1Ozs/wB2tmLUexF0QThqc0qqDKyIaF2woH1AJq9/WsLeLySu0Qi5f0c39IdyNLIwKhUbfqshu1ECrF4uyHvBeB5KImTKwwKd1Lxhb26Suoe1UR8MT5zgOWloyQRMVqiUF0oIAvvpAJFdtziDw3IVykYLdQZ4wXKi2WR0A6VVRenZVGw29MJvDXPlWZYswoTnyGR2p5QxJDKkZ2hQEWokLmj2G1AanI5CKFFSKNI0UEKqqAACbIAHx3wnz3hGCRwwtAT1Kp2OxG3t3+74XRwyybTFgGAWNRVuQ0slbaqWlUHv6k32XFHN/S/oszO0SSLrZeUCbQAlVtrpiQLajQuhe4xKCl/UaUmuBknDYhCYQgEbAgqCRdijvd2fe7wufwlk/SIoaotHJJGzevUyMGbud2Jxb4aZW0k6BFoXSoLO7WFOpnNV6iqJPcn0wo8SxyMHJmZYQ6oEjjZmLHTVgWT1Gr7du3fBvFUkFt7Ywi8MZUEEwhyDYMrNKQfhzGavli9mOGwyKVeKNlKlSpUUQaJBHaiVX+QxW4PFLHqSWTmUAVOmmok+Y38P8zjucyfSYgJlWMo9xcuy5GnfmX01qG1b74sZZKyFfJ+F8pFIJEgVXBJU21LdghQTSruTpAqyTVknFXiPhWPMyxNmVhkihvlRCKiLGmmYubUCukAAkAntWLXFkcSwuXJQzIvLBKqtg0xI3c6wKBOnftYBx7Ik5ziNzVSIRuohNEzHpOsAVp0Ghe9hjsvc6BFP4fWMA5FIMvJrVmqLokAVl0uEKk0HJG+xAx7wbw5FC/OZVbMsXZ5QCoLOSzFULED0W+9AAk4sZSDNNDpmliWUseuFDSr6ABybb+Iiv4cV+BSSyxwO0mhSltH53Z9w4aRvsgnsqg3W9bYbAx4h5R+L9DgwcQ8o/F+hwYhlkmT8g+f5nCTjvC8wxYwyBlYgtE6oRYK0RYrar33+/YYd5TyD5/mcIuIeIHikRfqwHaQWwbYI2j0JJJNdhteMzimtmouhlwnJSR200vMdqvYBRV7Da/X/AC74XP4V6uYmbzaS1pMnMVyUuwhR1ZKB3B06tzvucQx+JXLBfqrJqhZ327dVHvVgne6usTJxqZjSrCzVelSSff0au2/f7rxqKpUiN7Oc14SWddGbzE+ZT9xxEi//AG41b+Rxdj8PQpGyIH0tG8dGRm2erALliPKKA2G+2KX7fkon6kgXdE2Ks7gsCOx/kT23xD/ahqO8OwvfV7du+59Nrr1wb7CKz+DDmJppcxJLGHaNkiimLKrIpUSboBZBrRRWhvd0Js94J5zBps08rAUGky+UZgPbUYLrEsPiOVlFIpYjZQrEn4g6txt3wwysucZQSkIv0OoH8z/r2xPk6LiKcr4AgRtXMcn4RZZP6pCG/rifOeDleMQpmJ4YVopHGVoEaySSwYsSz6vvVfbDXVm/3YP/AB/88LIOPyupaNUcCTl9Mc1lh3Hb7PYk7Agg0RhmxRL9GzOXWNY0XMj61pLZYjzHk5isAQ1KCXGxsWO/pVyHg0IvMaeUZxtJbMqU17KF0HoCyJQ7SKSe/eiCDxOzUdUCgxrJqcSKul60dR2s3QAN2GHocc5vxTJECzqigRSSjUkoLJFo1kA0ftitt9zhn6FHnEMnmYjNM0skvKy0piciFQHK9gqprJ6b3OntsfSXK+GJ1Ei/tHNGN3YqtRMVVt9OuRGb1O9j0oDFmbis6yBCIN42kL9WhVBUdbX03Zq++lvbFTNeJ3jglzDcrlRkBm0yC7oAgGiV6h1dq3usM/QoscO4S/036QUaJEywy6oZA2sBgwYqtqumqBsk6jsK3l4zkMzqZ8vL5iCY2VasaaKk/de+/wAewxa1Zv0GX/8AH/zxxLJmwCQsBodhrs/d1DGJ1JbKtEvCclKgZppeY7VewCir2G1+v+WKec8OtI/M+l5lXDFoqMemK7BAXRTAgkdeqvSjvitJx+ZbDoFYC9JVrNAmx1dqBxFH4ofSpJg3G+7Gjvsd/wCvY3sTjUHFaTI0+S63CJgQ8mZnzAQhhDpgRWZSCpJCA7EXWodsJ8jweaFp5Ss3MfnzRapVkigd1IC0aZmNXspUBqs0SWS+IJCob6kA+pJF9xt1Ensf5H2NdNxqYEBlhUtuuokah6V1evt3+GN2ZtEHDPDswVmHEc5okbWg+qbSrAHTckbt3vsQKoUMd5bw630rLyFQqZVZBGwlZpJTL5ta6VUCyWPezXYDfmXxK6mjygdtjfrRHZjtRBv237b46yviN3lMf1W0Ze1s9itqer+IUwsd8MioecQ8o/F+hwYOI+Ufi/Q4MQjJMn5B8/zOMN4mvmw965stgH/4xr+W/wDMfAjc5PyD5/mcKc54eEjqxfytIa0KQQ7aiCGvsa/l29szjlFo3F07MnqjKgEAm22QVMbujr0gfAV327ekcwJzCh9TGjqERIl8gI1Oek7Vsvcau976xfC4DaudITd3pjBvb7QQN6D19BiUcAYdsxKPiFjU/wA1QH+uM/HoZGL4afqjqsoK1iO1YH6w9ZbZhQc9I7dwT2kzLJp6dF8sj6tSu9jzgruR7A++Nf8A2e2ozyEG9tMY7991QH5E0fXEK+FgLqZtxRBSKj3qwEG4uwe+JLxWqsKW7K3giRAGFaXaiNXdhv2Prv7fpjV4z8fhdQmnmMf4qW7/AJf0xah4dOi6Rmdh2uME/Mlv9fDtixTiqorpsn4/KyZWdkNOIn0n+LSdP9axmuNcabLzZWRYMy66+TLHDIOWj0AAVIHMYtJQYkDpv73ub4XLLG8ck6sjqVZTCtEEUQer2wny/gfSb+kzOw8ryM8joPURs8hKWNiVo0e+NqXozQr4HxaDLGBZ2jTMR6o5IpSOZEqghOSoBLBqBtO999qxUy3ERmedFWj/AKUkaMjI4hlQMrtrN9UgWro21V043SZGcVWYGwofUr2+/ViFeDyhVQTJpQgqvJWgR2Pm3O97+u/fFz9P8CvZk+I55fpUzSBI9eXR4peT9YZisfKTcfXU3UqCySCCOkHFjMcS5mYnjlyea1IIzJy+WUZmjpZWsjUVYaVU2BQYgVYcSeEw2rXIrFhRZorerBpXL6lAIBAUiqHtiSHwxoUIJE0gk6TCCCx+0wLdbbeZrOGfoUMfD+aeXLozxtGarSzIxobWShK71exwxwsXIzgADMAAdgIVAH9ccy5DMMpH0nuK/uh+jA/yxnJ9FoqeMpE5QUjU92APNQBs/dtv6bX6YyXD3Wl16ez7ygso322Ckg/Enff56/8AsytEGRyT3Yhb9vbEY8LDSq81tvaOKifcgqbP345vxuUsn/suVKjK5n+5Om1TseZZUtpcfVqvlOzAXtfe6sRRgiSGtSsY0rm21sWH92V8tmq1bbNYN42i+HaAAnkAqq0xH/iQ19woY6PAG9czKfvWNqHsNSGh8Bjfx+yZPoyTslPYAbTuJQXkLbm0YA+hBF+hG/tLwY3mpavTyW2JB/co9hfr8N1+FaOTwuGNmZ7230xk7dtyhI7DsfQe2O4fDgWQycwklClaFA3ILMdNWx0j+vfGfj/kn0FLTQz4j5R+L9DgwcR8o/F+hwY6owyTJ+QfP8zibEOT8g+f5nE2BQwYMGBTl2ABJNACyfYeuE/7VWVDJHmIEgqxKrKzEV3BPQnzDfLDKRUmSr1Ie9HY1sQaO49CO3vhY/hbL9LKoSVb0zKkesX3FaNNbDatvSjvgqAm/bkDJK8T6ZUjkJkzGpip00uh94t2K2Fat6q9sS8U4rDBCzTJGdcsn1TPRmYPoToOot2UURQ2PptYj8OSh0PPhOgAJcEhegbGonMU1MbFrsaPcDDODhJDFnlaRipXUQoZbNnRpACiwDsLJAsmhWtEFGUzLPIiyI6Bm1vE4CsCHAUkrI17um5JB09hVCTM8RR3ZRKJElaPRodhsshSRbVgPsydu+k2SKGG+X4Wq8wli8kgppGVNRUWFWgoXSLNCqskm7OIoOAwRj6qOONwNPMSOMONgDXTQJHpVfDE0Bopvtj3Gf4f4ThgULE00VX/AHc0oXve6M7KW92rfftiZ+Cyemezaj/u5/4oCcQDrBhHDwqZgGXiOYKkWDoyxBH3iHHX7IzH/b8x/u8t/wCjgUdYMJxwmbt9PzF/BMt/6OPU4PIO+dzTfD6gflCMCDfEOYDdOllWmtrW9S+oG4o3W+/3YotwRT5psy3/ANd1/wCArjl/DWVbzwJIf3pLkY73uzkkiwDRPpgUu8NzgmiWTSV1d1atSsCVZTViwwI2NbYs4q8OyohiSMaAFFAIoRe/oo2Hy9bxZZgO5A9N/fAHuDEazKWKBgWABK3uAbokegNH+WDnrr0al16dWmxq03V13q9rwBDxDyj8X6HBg4h5R+L9DgwMskyfkHz/ADOPUnUuUF6lq9jW91Rqj2Ow7Y8yfkHz/M4zmd4PmJujM8p8ukzTKyNJz2FuyIACoQjUFsMbAIoXsRRpnuIhoWeGeFUViskzEFY9Nhq306gduo0O+/Y9cVyJm0R811UqS2mgWA0jfb4/d8PZPN4e5mTbKxZaDLQzXzEY2VBI3CoNJegCOqgQO9VhzxDhCyIiq7xlBSMrGxVDcevbGfIrWirkV8C4ZytEitMgZirxOyncFx6bel7b1Xbthl4hjuK9M0iru0UTIhkH8TOy9I3JGoWO99sVuEcCdGDzTSSOL0jUdI7/AM9j/wD3vg49wueYyCN4TFLDypI5lcgea2XQynqD0RY8q0RjPiVfVeiy2+bIZsshnlUalvlFmRgHaN9ahdbG1jBS6jo7bdzdzNoZJXgLNHEsUb2h0swJlVlL91WlQ2tHvvvhP/8A5xkWjiSRHkCKqm5JKfT5dQ1elmh6AkDY4Y5/wjl5YxEeakWgo0aSModSdVMfMQDv39SNxtjroyMHyLs7HnOEKaFjUKNPa3DUWLbUN9vv3xU4HKIstbwmFlBeSMfWSevUdBdnZgt9yx+/C05I5iYZeeNhDCmlRFJLpshdLPJUfUFACquogsSa2xb/ALN8kFsoxSUyK7tM8sokChhpcs+qussKPm3o74AczZyNCgZ1Uu2lASAWaidK+5oHb4YocX4d9IYIZHVAtlVIAY2avb4etjthXl/CYEyTSR5Z5uaZnm0OCrbALEmo6dgCWLHqs6Tezji/CudTLI8br2Ksa96I+PuN8c/JG1rZVyUOA8N5PKZJJQsi2Y3INHSDv8RvdevqcNeKZ0wprCaxY1daIEXe2ZnYChVbb79sUeCcEaKnllkkk01ux0jYWB2vt7fIYWeKeEZiRcwgMc0GYKXE0bNIpCqpCESounoDWxFMTubrDxKlvRZc82WVygIzYogRy2akKmccmOQCWU22kF2GxAAAHaxhZPl4JpZGWmimbK20ckg1xtqjUHS1adagaRQO94YQ+Csvy9NTxh0CyomYkAkoaTzCCNTV0lvUADsBhhwrw5Bl1KoHIJQ/WSO5GhtaAFiSArEtXuT7462ZLcxlMkfLMXK35hNlzWwCVsN+5PtVe0eWuVlmWYNCQDGsdaXBHmdt9XrQWh72eyafgbJKkcT5swkkuomKpGCb6XsOK6ugX9nyjHp8PFyvMDQRwRssS5fMTa2sgkuyhCfLsu5JZjd4gLXiKGKU5dpJFEUeYUnr01KLEfUL31kDRterc+hk8RZaJuXJmHYRwyLIqoG1c0EhD0W577Io3s3Y2xTyPBA+VEbJNFuWZDMSZiQL5jMXfST2BawALrtitF4OWbMz5nMB0MrRtyo8xJVxgqrsV09VGgo2AHc2aAv8Ey9TZxNQMchSRFChdKyIQbPmJLKxs7/ywu8PZeGLNhUCBgksS8yZ2n0xyHpVSKKbh7LX1etYc5zhzRJqyaJzBy10MxVWRGY6dVNR62N0b9ffFLg/hlRmDnZlrMMzNoWQtHHqVUOm1WyVXc0BZ7bXgUd8Q8o/F+hwYOIeUfi/Q4MQyyTJ+QfP8zibEOT8g+f5nCmbi+YiYq+SllF9MkDRFSPS1kkVlPuNx8TgUZNn0EwhbpZltLK/WV59AvUdO17faHf0s3jFZyRszn8k5gkgaBmanEbyFXUruI9ehTR6mddx2Y1iV2zcc8QbL5SafSUTM6pNei92ZRCQg9xrAJusWgPuM55o1OgxLQt5JG6YgdlYoDqazdCwNj1D144/mZY4GMJDSKAWoLq09iVDMqA36sdI3NNVFZPwvOSBllXISFl0NIySEMoJZbhOxomwNfzx02Sz5IIXJI6xNGsqtL0htJsRaQNiqkAttvvvhQJcnxKVZTztZiPLjiZQhjcyFQpsW7Nvu9KgugD3xNw/ikuiMyLzWmlIXkI2iNAQp1s9eXckkAnsBhbkuAZvTEksmXbllNUumVpnVJRMoDM224qjq79/exNPLDoy+WppOdI7GVJBCEdpJNJkqg1uijTZsHagaoGGc4q2pkgj1snnke1hj9TbVbED7KA+xK4k8PZwT5eOVZlnDjUJFUKp33AXcgAgiiSRRs3ilzuIsCOTk49vMZ5JB/s8lPzxBJNNl1vN3KjyWPo0Up5QHUi6Utz1bFqogbjc4lA0pOKvD8y8gLNG0a/YDHrI92X7PwBN+4B2xnMtmMy+YgebNLGoaVlyqwsJZY+sIZRqJGkaTsvfY7mgx4JJK+azUheQ5ZhGIkeMppZQRJpDAMVPSbI73Xa8KBR4pmc0ZFqWGFWfTEpJtyLHt1eh0177bXh/wuWRkPOCh1NHSSQdgb+Hf/XYJs8M5G6hEikTWShogqSH2O+wo1Z2+PphzwqKRU+uKs7GzpFAbAV8e3+u588Ly+/fRt8Lg5lzMpl0JF0qRrkc0pHeox3ZvSzSj3JBGKmT4lK3OJQM6MFEKAjSSa6pXpW9zpFLRA1HvVXO8QUrEYMuzG/rebJoIFdRUQnSaI6NW+9Ha8VI8vPl5ZszmZt3gEQWFZZFLL5ZBHp6TuegXdnfHooyOczxF4ojr5XOCGRhqYRqoNFixFkKCL2s+wva5k5ruNmDSIqlyqlVOq6IBJoHSdrP34SZDJZswQSSFWzK5Z43Dkx6mcxkFmQNpICGyt0TthXk+MHKzOk3MkmSOCOQhHfUAZXZoyAGlKJIoYqt+tdwFA2scqtekg0aNEGj7ffijxXPFOiMxrIdPVJelQzaFNDznVQ02O43GM3wTNZx5Mz9GGVGXEoZOZHJE1EdSlNII7atbA3Zrbt7mMnnZ4onhny8zEukzo7wqU5gNRsmogjSVJu9zRwohqJs4UeKPRI5e7dV6Fobl27C/QdziLI55nmlRgiiOqS7kN9naukKR2As+5B2xRl4lIqx5eNkfNWFYlJDGg7lm3s7bC2tif5ccN4bmxmRLL9EUEVK0SNzJqXSpZmGw7HTZrSBZvYBxxDyj8X6HBg4h5R+L9DgxCMkyfkHz/M4mxDk/IPn+ZxNgUr57OLChd70j2BPfYf6O2EmU8VAvUkMkaEgIxUnuAQGA9Tfp/mW/FJSiawrPpYHSoskevr6d/ljPQcdR2lCfSJGmI0oV2jAUbgatu4uvUD4k8JzafP/AE3FaejR5/iCQgaybY0iKLdz7Ko3PufQDc0Mc53iUcTKjEl38sajU7b0SFG+kerHYepwu8R56RNocvNJMArK0arWkOGdC7MALCkafWxXwrft1VZ3hyObeSStREHLLEUoDNIV7D32obY9FGB3l+IxySMiEto8zAHQDdadXbV7qNx61titO0JzKfVGSZRu+mxCtE2WY0pPal6jfahYT8Gz+fDlTkUTLggR9SRPGt1p0BnDADewV9QB645zwdLiMbFX+liSQ6wscUheQPr/ALsEMAKbejYI3BUDXY8ZqFk0B3OM3neOSpyAsOYbSUMxWO1ZDEb0b25DMrUgJ6D8zNcaeeoVymYCzaozJKFjUAr3pm1nbVsBY07gAg4UBxBnY2mdEBLAfWOF6QRsEZvVt/KLod6sX5JxiAI0hmj0K2gsGBGrbpFd23HSN98JPD3Gs5IwSTISRxgKOYzqGvs5ZD33Gq1JsEetjHcXGIFYouUm+od0jMWX1pY2YxslqPY9iDYOFAb8NzzTFjyikYoKXNOx7m4+6CqPUdW+6j1v4ynDM6Y5ZpfoeYhjfVLmJZpAQCgYDSgkarUKekVW3dcT8U4zPGDDlovpM7RNIkhaNY13Nc3qBAogCvNR7USFAeTZ2NXWMsOY/lQbsQO5obhR+8du2F/G+OiDoVGeTTYUA0BR3J9tvT+mK83GiGyhjSKT6RJy5WRxa6VYnT++FYNddhePPEnEBGsyESLzYiqSqthW0sB2ZTY70CPvGOfkdLo1Hniy9wfjKz2ulkkXzKwP8wfY+l74u8pFZpKVWI6noAkAep9gMLuEcTGYe1RwqqV1laVja2Bue1YW/wBpjz21ZfNcrlgMvLDsj6mrVGhaQKwJGqtJ04eNuS7/AMiXPB3wyLLKkgihByz2808p+rfu1jX5xe9gBKs36Y8y/iwtHG4yk4RoneuhWXS2gLoZgTfSdQ6QGXesU+IcYLZrLzR5PMNGupZZWy8mpVo6QiEhu53IQ+23fFSWfMZ55deSlgZMtmY4y+4cPymibVQpiyeS7G9460ZNhFlEkMc0kVShQQGOrlGtwN9IYWQWXv74vYMGMlKvEPKPxfocGDiHlH4v0ODAyyTJ+QfP8zivNxaJDTMRuV8jkWO4BC0SKPbFjJ+QfP8AM4xHiGQrNCVvVzJgCK2uaidx9wr1s3iSeKs0lejXftiH95v93J/hxGnEsupYiwWNseW9n036cYyKNtQ06WYMfqgoUih+/QA2HYHYG8dR53VOI0jjk2I5WnSVpb3ICqdwTtfl9DiZx+xTNr+2If3m/wB3J/hx43GYRuWP+w/+HGHyGdMyMFCM5GwVaMYOvzMws7aTQJsWCPTHLEqrFXDdBJ0oFKelbjvRPUu5333xH5FVhRd0bscYhP2m/wBiT/DijxTPZXMQyQvIdLjS1I3b7ipB+YrCnw1wkTIeZ5BQ0A7MdzZ9B39P6Y1cGRjRQqooA+F/1OEZOStFaSM/locikkMgZi0KaI75lKLJOwFetewAFAVi8M7kxKZbBkIrWVckDYUtjpG3YVffF/PPHFFJIyrpRGc7DsoJP5YWSZ9JVKR6UYkI0oCaVLQmUNGXGmUDbYX62Nsa/kNEud4rlpY2QuKYVujEfA1W9HfEXB81lsvEsSSkqva0IA+AVUCqPgBhXlZtbssE6MoGWIlbqBJMkbUo82plXax3u9t1XEJXdJXVpFIgzqHUYy3Mj5TIQsfShAV6Xv798Kl2NG0bjmXIIL2OxGhv8OKGVfh8UbRxxwpG5tkWGlb8QC0fnhZneIgZnMMGT6iHqARy0cdLI8hjoK7NsEokdLV2ZT1xXhsrRSxRFz1pKJwbakVH0aaUF3ZSOWlLpayRdFUuyaHEeeySyGVQgkI0lxE2ojbbUFutht8MTTcayzKQz2pG4KPR/wDDi7AEdQQFP3AbH1H3j2x1JlEYEFFo99hibLoqpxaEAAEgAbVG9V6V04hyWfysa1FSqST0ROASe52Xc/HCrxBwdYo9UQpSaZCTW4O/3+tHv7gXhBAzMiamCDqAZkDeU1poCz3JF7DfsMZ+SnjQx1Zu/wBsQ/vN/sSf4cH7Yh/eb/Yk/wAOMPPmDFENQRWI6WZQ2sEMQBQJU3pHcDYk0Tgk4hpeLXHHErorbgvzNR9B1AEgNWoem5GNZxJTNx+2If3m/wB3J/hwJxiEkgMbHfofa/fp2HxOMPmA1sxKx9IKoVBLVsAGApbq6sDqr0xNwpic3IGG6wMo8tAfVmgANgOnYbbn17zNWl2KZt+IeUfi/Q4MHEfKPxfocGNmWSZPyD5/mcY7juRaSWLbYSTWf3TzCykiwaIv4HbcbY2OT8g+f5nE14jVqmaTo+f/ALPkakbUYtRPLJjAF99w5IO7dgau8SzcPDMGdJGQDaPVGqqSAOka2rcBtvUeuN3eC8RRivoW+zBLwwiMpTtV6NTJSeYjSdfu11p3IFkd8cSZCVhTsxpSEvR0jvXS9+gFiz229voF4pzcSUMUUNI47ogsj16jsq//ADEYOEXqgm1syvA1ly6WigAjeMsN9zv3pTv2v77OH+X46pUa0kVvUBSwHzHfHub4lJEDJKFVQrsI0DO7aVLHq2Vdh2oi/tY8biTaWPNhTrcKzXSKh0nUCw1NYPqoojvW5Qrgt3yQ8W4gk0EsS61LxsoYxkgEgiyPUb4zb65wRmcrCI9ayGFdUgldVCLu0aiNAFBOzE1XwOqHFXLBAKLN0llYKUsg16k0ux2B1Dv6y5jibBpFVQCjRqC5YAlyFBsKRVkdjfvp2OLUuyaMrmMvWgxLCu1NFyJBENL82MpoYHUrliSfNqOw7YniV2kDZjMNKlMdIy2indDGdJDH6vSSdJtr3LemNreC8Ll2NHzTPZOZpJJYiyExJFpYtrkQaA6a1X6nWE8w1kEkjTZwQcAjLySvFpklcOVVswY4qUr0gMhdnBKt5Rp2oi7+l3gvC5djQh4RmocvCkSI4Cj7MbAEnckAkkWSdrOLM3HECkhZCQNhoIv54a3gvEqXZdGQ4s82ZSmRVUWRHrWyaNWbo7/LvYwsynD5EVTGWRqNkaRQP2aZ9zsP+Zx9CvEU+Y06bDHU2npUmu5tq7Lt3O2J8cW7YydUYdOGkRladWYHUyslsKZdJPM2FEbURsD8MdRcMVXVo0kShTAOh10QdxqXY0ARfyxulaxYNg9iMe3jWK6M77MAeHSAsI9SI4AZQUog9wTrsdyaHvVmrxJw3IsmYdtOxhO+wOoldK7MbPmsLY2G/bG7vBeJhG7oqbqirxHyj8X6HBg4j5R+L9DgxtGWSZPyD5/mcTYhyfkHz/M4mxChgwqzWccTwrqVI5GpCBraVgrSFf3UXSp33J9NPczScSBgWaJTKHClANtQaip3+/78RulbKWc2HKMIyAxFAn0v1+Nd69fcYzi5PPRxKOe8i0Q3RD9I/hIa+UTXcEe25O2OspxTOB2MkKstjUqOmqPYfHtd+b+Y7DT4kJqRZKj5xw/KGNjGn0xA6aZVWGfSpJ6uWvKGX3UabAFamJ1HDrNcLfMgx1mIIupylxhpSXD07gNpU0VoNZDHUBQvUZidY1LMaUVv95AH9SMKs/x4R5iOGgpYnqkOnUFGp+UoBaQgdzQUX3JFY3ZkrcM4MELOkPIjUVDAqxgg2rM50tp3KqAursDZ6to4eCzgpJPO0xUeRUVWY6i9E69Ipj6bUi77WWXDuLGeZgiDkCNWEpcW5cBlCoLIXSb1NRv0PfDXCwZ/h2a4gEBliy0p3sxvJEQb7BJIzY/i1C/Qb4snimYHfJTH8MkB/OQYsS8XiAYqTIVNFIwWayzRgUO3UjizsNJsgDHWYzbpEH5RLmvqwwsE+hPbb4YjdK2Upftub/3fm/k2WP8A5+D9uS/9gzn88r/+xinluJ5xWYywqyWLCutx9IPv8bOr3BsA7abGYzUvorVCleLyn/qOa+bZYf8An4BxOc/9SlH4pIP0kOGUsyrp1EDUdK36miaHxoE/LCiDxHG0xQ6UUBa5jaZGLsFjqKtQViaBeiT2BG+NkJjm82fLloh+PMV/wxNjmaPOtuJMtH7ry5JK3G+rWlmrFafX5Y9i44ogeedeRGrEKXZWLCwqnoJFs2wUEnt6msWcxn6KKkbuzi6ApVHu7HZfw+Y70DRwIReHMvy8tEnsDtoMYXckKEJJVV8oF9gMMsK/EGflijHIj5krMoVSDprUNVtsqnTdWRZoY945xCSJU5URlkd1GgbdNjmNflGlbO5AJoXexhRngwnyPFGfOTwNtykVgAjaaYmmMhoFqXyAbb7tRqvl+IZt5olaKKJQ780GQOSlHl6CN9dkMVqq+1vWLQG3EPKPxfocGDiHlH4v0ODEMskyfkHz/M4zEGZzQzc0qD6VEegIv1XLo2uhn6JTuwYg7GvuGnyfkHz/ADOJsCmZhglBhJgEEMEkk5JlDvustqqIpFfWn7WwAABx1wLMGTIQnLgMUCjS/QVr7DL6MFNUf54u+Is26KiIgYSuIyShcLq23UUtEXuzAD+IkA+5Xi8QSQ6GhiifQrOmhXoWTGvcr3F1vRqxvhJXHZRTk87NI8qplBG0jAzMzUL0Iu5Au9IAB32HYiiXXFeLrl3j1q/LfUC6o76WFFQQgJGoat+3TXqMVeH+KYJXKWU36SwoMNvXsO/+jsHmOXip7uzUlvijEtPmpw6NLFbxuYcvynSU0zNC8xJJiBUAG1G9epK4Zz57MylSuQkVkawZJ4kU7EMpMbOWBB7EUSFJqrxoaAPpZ/r/AKGFbcfi1kXSKCTIxoEghaRfNJ1EC1FWQASdsdjBRyGRzOWRSiJKRBBG8evSbjDhirEaSd0G9XR3Hqv4hxWRs1lWfLZiMoW0RM+VAkdlK3fPJIAJ7LfxAsHQRcaUs+qOSNEjEjSyAKgv7Js6gwFEgjYEYn4ZmI50XMRqfrF2ZkKOVBNWGAau5APvfrgDG8OfNxZqZEhiWaRH2eUaBcskyOoA1Oq85g2w6qA73jVKmY+ix6xG+ZVVL0SEZh5tOw2O9Dbv6YZLGASQACfMaFmu1n1xFls9HIAUdWBJAIPeu+n3r3GJL+SopncvxHMSvIi5XQzEc0s9AdIG+3cihe+wGxFEteK8aTLuqSalDoxV9DsNQoaaUHq3uu59L3qTifGoYAdbEkFbSNWkk6iQvQgLUaPp6HE2Q4nFNrMUiuI3KOV7BgASL7GrF12NjuDjEINbbsNpvSMpl8/m5aaUQvJHypfosF8xOwcO0mlQ5DEhSR6jerNzNyz5h005SeNeZEWaRoFA5cqSatKuzt0qV7+1DckPsxnYoSqEgM56UUEsxJ3bSougTZbsO5OLmOlkMyc5Pk0pss0sI5ja43iBS5ZGGsSOvTyyhBF76r9MdPx6aMEvErSSTKsOWEkfNClF1WQSpIOp++y+vbD3N5VZV0uCVuyASL+Boix8DscI8x4gykDqqKuw0lo1FIoBoAgbgV2G3zoHMpxjyVRb4OZs7mZcvK6xWxeoVjaGRkZbDMxdlQ1IpFA2N/lSz/Gs7JK2XgiRjyomeSOZPq2JHNUlroldQTpJ2vt20XBooQhaE6g3mcsWZiP3mYliRfY9sXIYVQUqqou6UAb++2NJogkyfMhcS5kgFo4oSQwYaua4QatKWfrNzpA37YTZNMyeMSlIY2ywkbXOQhZScvAAqtesEOpsAUQ2/bbXcTSIxOJxGYa6+ZWiv4tW1ffjjKCCCONYxHFGxAjUAIpLbgKNtz3rucLB3xHyj7/0ODBxHyj7/wBDgwRGSZTyD5/mcZTxH4oG8MTNzln0PDGyjMlBdNGrijqbQb7aCd77avJ+QfP8ziXERTGeIOKI8wjSKUgyRl3+jy1zo5omjGopRBVJOodIoWdxbVtMMJ5w6BmZWNqWsNJI6mqO1sP5YaZHh8cOooCWbzOzFnbvVsxJoWaHYXsBi0wsUe2JNZKkDMRcWgYspdHZpbhpSSBUdHyDTXz29TeHHEOLJFFPIAX5A61WtXlD0L2vSwNfEYIcrBA/SERpDt2s7dl9ht2G2PMxwPLSSiZ4ImlBU6yoJtfKfiV9D6emMwTtt/g06+hHneMPqhmzMJysUWZHVIyXpaKdNbaSQiksg3OxJHpiR+P8OE4nTMZVpK0yNHpllKeg1ISVUNTEkVS71Vh9k+HRxFiq9T+dmJZ271qZrJAs0CaHpiyqAdgB9wx0syYbgHG1nlzScrMXMFQTCLVG5CMurmxao1Fae52rfGjg4wqZQyuGJijUzKASynQjsK9SFa67/PDjCrM+Hsu8pmaMcw0SbbSxWgrMl6GZaFFgSKGFoCx+JjM6XaCZYFeRJBNG6iSMwu5YxsoJUlVG4+1Xexin/a3hswhzAHMkRSYlEbNJGSQrDSAQGF7+oGo9u+jXhZ5ZXnz6mNtJrGomq2tSqD4IB7998WsjlFhjWOMUqigLJPxJJ3JJ3JO5JJOGgZbjnFsrHyssDyZ5mizCoAULnnRsQWHdzRBW774tSJAmVJzh0xRZmQ2Syp/fOI9WnYpTqKbp2F9sNstwsLKZXkkleiql9NRqSCQgVVAsgWTZNDfFfi/DJJZYmVulWDFXZtAK1pPLUDWe5Gp6UhTpJGyyiXiPiDIGRZIs9CrhxJJySsjTKo08ttJNimut6rVQqxoJOMosfOfoiCqXY3qjLaSFdQDWzgk3t92+GAUDsAMKc34ejeR5Q0is5DMvMflM6gKrPGGAagq2Ox0i8CE3BOLfSRIwiljVJCimVCnMACkSICAdBvY/DCVuI5cNHc3L5Zbmpyx9Yau2LRk10t2IuzvjR5LLsgOqR5GJss1fyAUAAfD+dnHOa4ZFIwZ41Zh6kd9iKPuN+xxzmndx/JpV9kPC8zGYmkSlitiNtIAG5NECh3OIONeJcvlTplZg+kOqKrMzi9J0gDej39gQT3wxzmUWWJ4nHQ6lGAJGxFGiKI29RhdDwLQDonzGpqDSM+t9IulUuCq7ncgWfe6I1BUqMi+fLDMQTAu3NimlKHUodOrWqguGVDpIUORag7ViPIzpNmIpCUmAzEqxOQj6Q0CzLy3rYVYsHe8N8x4bykjiSTLQSSAAcySNWc1sLZgSTt3OL8GWRBSIqgEkBVAFm7ND1Nnf4nGrBHxDyj7/ANDgwcQ8o/F+hwYhGSZPyD5/mcTYhyfkHz/M4mwKGDBgwKZSfgKO0ZYTyNMTqfVtGNJ7nTtV0Lrsd+yl9wqHQhTUz6WIDMbJH+Xb5YU5zworPccskakkuoJPcEEqT2Jv1/yLM8JUQcmNpIx3Dq3Wpu9Qux33ojSdwRRrHDxwafFe+zUm6WxhitLno1YKZEDFtIBIvUaoV3vqX+Y98LFyefBr6Xlyvucq2v8AmJwt/HTXwxxlfDgWcTOY5HBDGV4kM7MBpFPQEaqNgFF/Gyb9Bg6BnzOUikR1QvCHZVJTW5UHTzBqKJd2VGrtRFbqZmk0LDvAgGVduTaOxlmZJVJbUwFgEm9Rs2d8OR4aiAIWXMohvoTMSqos3S01qPYA0PTE+Q4BBDr0Kx11qLyPITpOoG3YnzdR9ySThoFzMZtEZVY0W1adjR0jU2/a63ruQD7HCCWWPNtkc2kr8nXcWgVqZlcHmattNApWmwW74sS8KllneQySRBQViIdGK3sxVDGUWwNmbU34QSD03hPKlVVkdgqgLcsmxG4daalksk8wU1nvgDjKhMpPI2YzSh81INETMAoIARVjDHUbGm96J7AXWH+M/lPBmTjl5qxHVYPVJIy2rF16C2npYkjbY7998T5jg0gkaTL5l4tZto2VZIi3qwU0yk+oVgCbNWScAT+Ic+cvl3nCu3K6ikahmcA7qAfv7+lYmmzBeDXDVugKajpHUOkk0a7g9j9xwj4rwjNyxGOSZJlc0yJDHGpHfrMhl6dvsqTvt7gPhiTQ0CyxrlXVFeLlMzKFRIysUnMGlSEBBKkgkm/ZoDbgepIFjlnWeSMaJJRtbXXULNN2B37327Y6zIlWYNzo1h06QjL1GQmlOvUNtwNNb/DGc8UcAi+jnJwZVQmYYMxj1gqwIPMOldJIoHrdQSPXDWLwll0YPpkkdWDqZp5pOtfK3U5F7DeuwHtWAIZYXGYg15wkpL1quwdnRgsbRrskekFlLsSWruaxpMZbK+HmGdOaeCEvIRrKyPUYRSFbSV+skN1dKFA23u9TgwGDBgxClXiHlH4v0ODBxDyj8X6HBgZZJk/IPn+ZxNiHJ+QfP8zibAoYMGDAoYgzrlY2K1qA2vtfpdYnxDm4i6MoOkkUDV18axHdaBmVy+c5x+vXmBQShVxGVJIoHTpPxo2PWrBOnyrlkUmrKgmu2M5yM+ZQpaLYVztIvSTZA2uzpXbtsMOc3FMsKiHQ0i6dmOhXArULAbTY9aOOfjW/v+5qV+i/hWeNLyIpVSRzMoaONVtza6qJvSterMQo99xhVHwmYzrLKrl+YJAgzLfRohSqVrYyN0a60Bb9RuTbymTzkKiNGyzxrshYSKwX7IaiwJAoXtdXQx2owV5OJTRyu+YEgSOJpeXCBywBQppGppZO5pQFX1BOkmzlpc0zTaWjNysq6lpYVTbyg6pWY9W7KPu7GHiHCM3mAVkmyyKUZDogZmKvs41tIKBFHZfMqk2BR88S8MkkgngiWUnMm+YroghNILJJ1V0aiFUk2Rt3ADr6QwlWMrYKXzNSiyCAQEvV6gk1QsYU8bzuYFBUaONpBHqUxmQ2dOoFjojX2J1MewUEjFLO8LzDZ0SwTy60TQDNGDlkBUagAGR3ZyA2pSaIIJ204YSZLOyAq+Yy6L7xwMXB7ggvKVFH3U4AeadqHtsT+uMtwjP5l+VqkDkRyM68pY2lZZDFVlyEVTR2snbf0K6HhM4zT8nPyc61aQaWfLGiSyOjMxjYgr2kBrYAVYeJw2TLxCRfrpkWW1UBQ/NlWWTSGbaqIUFvazigbcOkdowzmMltxy7K0e1MfN+KhfsMWcZDPRSzsAzZyCEtGYoI0jEhMZtizrqCRHp6WKmwd6NHX4jAYMGDEKGDBgwBV4h5R+L9DgwcQ8o/F+hwYGWSZPyD5/mcTYMGBQwYMGBQwYMGADBgwYEQYMGDAoYMGDABgwYMAGDBgwAYMGDABgwYMAGDBgwBV4h5R+L9DgwYMDL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QSERQUExQVFhUXFx0aFxcYGRsdGhkeIB0bGhsdHBweHyghIB4lHxscITEhJSo3MC4uHh8zODMsNygtLisBCgoKDg0OGhAQGzQkHyQsLCwsLCwsLCwsLCwsLCwsLCwsLCwsLCwsLCwsNCwsLCwsLCwsLCwsLCwsLCwsLCwsLP/AABEIARMAtwMBIgACEQEDEQH/xAAbAAACAwEBAQAAAAAAAAAAAAAABQMEBgIBB//EAEsQAAICAAQEBAIHBQUEBwkBAAECAxEABBIhBRMiMQYyQVFhgRQjQnFyscEVUmKRoRYz0uHwkpOy0TREVISiw9MkVWOCg6PC1PEX/8QAGAEBAQEBAQAAAAAAAAAAAAAAAAECAwT/xAAnEQACAgICAgICAQUAAAAAAAAAAQIREiExUQNhE0Gh8CIygcHR4f/aAAwDAQACEQMRAD8A+uZPyD5/mcZrivGpY5EGshWeUGkVqCvoUAae572T6GsaXJ+QfP8AM4wvij+9hPoJJidyNhNufl/+X34805YxbRuKt0XI/EUhcLzdya8qgem9lPzA7b1iz+1pi/LEy66umUKBtZ3ZQe2/b76wl54IWLSXOpqhIpd7A671HzDY9gd/W+Bk3adV5ZmABOitKeUdpF6mI283qoG17ZXkdCt8jtONyFGdZgQt6hpAqgx76SD5T6+nvtiuniVyCRMdhe0ak/Lp9/UkD2vthPw/LsI7ZS4Qbxsuiq1klSvU9UT1di1Cr37zeZDp3Z9KFbKhdDEigCDTHbYn2xJeSSjYUVY8yXF8zKAEJZyLoBKrtZJXp+474bZfK5sr1TgH20Ia+dYVeDs4iKVcKhaiDex7ir9D8D7/AHXrAwPbFg3JW2WWmKzlcxdfSRZ7fVp/ywv4vnJ8ukjtK7CNA7aIVPSWKkjtekAsQN6GwOIfFch5ki2lfQpWALMrghlooVINWAWI3Gla74R8WzGYkDRQzQplYgkazRTPHU2kBhQVzMVYGolIBvS1kbdFBGbHU3FpkYqZJP7syJpiRmkUOiEqq2auRav0N7YlHEZeZJFznDxuEI5K7goXVxX2CFK6j9oV3xluM68nmVTLAywJC0b0jOcp9IaO1MaEOU+r1iMG1sgUumrmTzWZaOSeQQRDJoQkxLxu66UblTQuXZUdSPO2oHQwXfDBfrFjCPxE5heUzFQsMco5kaIGMqlkQEig1ij7WD2xeOfm1qgnJJYIxEaaEY/ZL9mYEEaVs33rvjLTTSx5FnhcBo8tlLP1bKroZo5FfV0gqBR3GkgG9ji3nOOtpJy0fOilniiWIyBJNQ1c5oB5/NpOqgf7x+3Vhgv1izQcKzc87zqJipglMZ1RJ1UAdQ27WSPkcXpcpmqOnMAn0HLQf1rCvw5mZTPoWGCKNUCyKk3M0lNdaVVQACWG7UxprUY1V4jiv1izLZviWZi2kJBokbR6TQvvpr5f5XTHiSQKpabv3+rA3F3XT29t79wMMvFedRouWtO2rVV7LQO5I9fh39t6vL8NzAjCsdSVrBZVDncggUTXb1G9f04vyNSqzeOh8OOScsSGYBT2OkGzvt5AB5T3P9KJ6bi8oZVadQXFpQVrB2F0tgk/L44QzxExF1UoCK6RraSlZSWDeUbFdS7i9qujwMk6SRfVtDqjXcLqDHULZtXk9CSN10iu946Zvoxj7HWY8RSIxVpaIr7KnvX8I9+3f57YkyHHJnmZDISBGXvQB1Artuu6nV8DsdsKDNoDx6TGxWtCjUHuzdsQVsMDY9/vvrgv/SpTVfUtQs+mgevsbG+/UfjjPyPJI0o6s3XEfKPxfocGDiPlH4v0ODHVHNkmT8g+f5nC+fgas6vrcFWdlINVrJYjbvvuPUVhhk/IPn+ZxNgUSjw3H+9IfWi7kfMFqOPX8OoRReUj4ySH+hbDnBi2KQn/ALPp2LyEexkcj+Rar+OOf7Op6PL2rzudiKrdiKr0w3mlCKzMaCgkn2AFnGaXxHl5xf0vSpGpYUVkmI9QQQZLv9wD03OAotDgcC6Yi+5Gylupq3J72fvx4OHJEjf+1uiIerrQKhO9Ekbdx33N/HCYcZXlTIsUmWfltbKmsylhy4yrbSk62ABKWSNjQvF3iHE2y6Co9cxeUxxrE7M1voDMVFADUoLH0P8AOOCZbZNxXwvDmVAzEhlVG25mhgrGh6rsTY2+IxYHhxVKsJZBoUqp6RoX1C9Ow+7C/JyPzlSUAOgEksepZEQF+lwQihR1MQaB+rNk0TiFeM5eeUiJ1mEzI2kqDQjkprBs6SFZgdgNSkDqvEwQsc5Xw/yl0xzyovel0gX6nZe/xxy3htSbM0pIbXZ0HqqtW696AF4a5PORzLrikSRe2pGDD47jE+JihYhbwuhKkyOSpLLYTYk2WHTsSd7749Xw0gd5OY4kcU7gJqYdqZtNkVtvh7gwxRbYqTg5UBRmJgAKABUAD4Cscy8FLKVOYnoijuv/ACw3wYYoWxMPDkQUrvR77m/53ePF8OIAo1y9IodbivX7LD3w6rCziXE4EKh81HEVOoqZIxqHlpg1nSSw7Ue2+NL0ZIV8PIBQeQe9SOL++m3PxOBfDqDs8o+6SQfkwxb4Jn/pEEcvT1A3obUtglTpYeZbBpvUVi9i2KQlPhyP96T4gO4B+8BqJ+Jx1HwBA5fW5Yposknp2sb3vsNzvthxgxAkVeI+Ufi/Q4MHEPKPxfocGBGSZPyD5/mcTYhyfkHz/M4W+IYbML65lZXIQIxCM5RiolA8y2vY+pGBRxgwiy/FJ8xFC2WRNMkSuZ5D0DUt0qKdTsD3BKjfzWKx5LlI4GSbMyvNJrVUL1Ss7BBoiWlG7VqotV2TvhQHOZCaSZNOkbnVVCt7N7CvfFLN5WDlAsSFHUsnMYML3sSXqN+177DfC3xGsrR5oloSkUXMiQLqkWRVLans6a/dBX49xi1xjhsc7sWGphHcaFyFY9Xeu3pZHzuhjM20tclVXsp5Lw4raJI83MUUfVhUytID6A8jUO59b3OGuW4OiFjqkbWultbli33ser1NAEAWaAxU4Nw2OF0KDQzx26BmKqaT0P8ALce9Vvjl8uy512EpEs0DCNStxKsbLuVvUXBl3IIBB7bYQk3yHX0NMvkERWC6+s2zF2ZiarzElthsN9sdvlVKFOoAiiQxDHavNeq69bv44WQSusanLk5syEkzPKoiFUO6g0PZUT0NkHc8Znh87qedOzEq1QQEQK9b1rsy36WHA33GNkO4PCuVUAciIEbBkRY2A9ADGFNDHK+Gcu26tmK/hzmaA/pLWF6cVSVYoImCsFZJY0LMoJhlZQshA1gGNute5GKWYy+X5aVMYnORPLghCjTHpWV20brZZdiQB3FHfCgPV4DDYAnzNm6H0uck13q5N6vfHGY4ZBGyq+ZzKsx2BzU3+PYfE/DEHh6OI5gOqDbL8tSQNQ5crxvVAABtKGgAO2D9gQOUZkMhdiJGLtadD/H0PTvvvjE5STqJVX2MBwCP1kzR/wC9Zj9JMVMhwjKS6mjfMOFYqSczmqsd61SUR8RthnwiBUjKISVDEKSb2+HwHah7YT8GyPJSXL5MKhSYiV5Sz0Skb6lQUDqVhsCoFHvixeSsF+TgGUUFniQqNyZSWA+JLkjHeQfKnTHAIiKDjlIpRQQCralGkEggjeyNxthbxXL5XKhZs88k3VQeVWdEO5B5aLy4wP3yo9LY4r5x4czJK0ObUJNlWRpo5dSRqjjmFdLBVcLKKc9tu42OqIafKx6FVCxYgbFiNRA/OrAv7rxMcYpZImdykkshzECxo+yeVZhetAslloDe4HWKq8NctlMroy6ahG0kGmFTJZCBAX5auSL0t1NV0dzhQH0cqsoZSCpFhgbBHewe1fHEcOcjd3jV1LoFLqDuuoErf3gEjGe8JZ3J5rKNl4EZYkUxtC+q9DagCCSbRhdEH3GxFCp4VzmXTNcmPkxuySKIljbXUErxf3hYjQAvTHXqThQNTxDyj8X6HBg4h5R+L9DgxCMkyfkHz/M4U8V8NxSl5DzDKRaXmJVVXFaWQWVjawOpVvv3sgtsn5B8/wAzhB4gyssuomYpEHVQqISSWZACaO/U3fsO+1XjMpY8GlX2dcO8H5ZIwGiQH1EJkjT4bB9zXdjuTZ2usWOCeGocv1cuFprJ5oiCt91klv64scJimj1RyyiQgAq2mjR1Dffft/mfRL4d4UcqWOqWXMLl41aHVa0zOy9cjEltfMttQFfZ2AxYyyVgnyng3Kl2mny8bzNqBLAMCOZIymv3iGFk96APbDLjHA4sxuwpwOlxsfXv7jft8fTFcZN3KvnJVUWNMEbFYg3oGc00rX70v8PripnWbK5rNZgnWgynM5ZHVaFtVOSSARXQBQ2Pe7so5KmE64GfBuBRZfdRb1Rc9/SwPYbD+l3iKfwtlHJZoFLFtRa21Em7BN3pNm08pvthZnOCunLefOSEfSVkLFljAbdYkWzp5e4BSiWYqRRxY4g7rng6M8kghKrlkakCM18yZm2UllpSo1UGoNvSMVFUg23ySR+C8kgqOExC7qGSWIH130OL+f3Y7m8HZJ1p4Fft1Ozs/wB2tmLUexF0QThqc0qqDKyIaF2woH1AJq9/WsLeLySu0Qi5f0c39IdyNLIwKhUbfqshu1ECrF4uyHvBeB5KImTKwwKd1Lxhb26Suoe1UR8MT5zgOWloyQRMVqiUF0oIAvvpAJFdtziDw3IVykYLdQZ4wXKi2WR0A6VVRenZVGw29MJvDXPlWZYswoTnyGR2p5QxJDKkZ2hQEWokLmj2G1AanI5CKFFSKNI0UEKqqAACbIAHx3wnz3hGCRwwtAT1Kp2OxG3t3+74XRwyybTFgGAWNRVuQ0slbaqWlUHv6k32XFHN/S/oszO0SSLrZeUCbQAlVtrpiQLajQuhe4xKCl/UaUmuBknDYhCYQgEbAgqCRdijvd2fe7wufwlk/SIoaotHJJGzevUyMGbud2Jxb4aZW0k6BFoXSoLO7WFOpnNV6iqJPcn0wo8SxyMHJmZYQ6oEjjZmLHTVgWT1Gr7du3fBvFUkFt7Ywi8MZUEEwhyDYMrNKQfhzGavli9mOGwyKVeKNlKlSpUUQaJBHaiVX+QxW4PFLHqSWTmUAVOmmok+Y38P8zjucyfSYgJlWMo9xcuy5GnfmX01qG1b74sZZKyFfJ+F8pFIJEgVXBJU21LdghQTSruTpAqyTVknFXiPhWPMyxNmVhkihvlRCKiLGmmYubUCukAAkAntWLXFkcSwuXJQzIvLBKqtg0xI3c6wKBOnftYBx7Ik5ziNzVSIRuohNEzHpOsAVp0Ghe9hjsvc6BFP4fWMA5FIMvJrVmqLokAVl0uEKk0HJG+xAx7wbw5FC/OZVbMsXZ5QCoLOSzFULED0W+9AAk4sZSDNNDpmliWUseuFDSr6ABybb+Iiv4cV+BSSyxwO0mhSltH53Z9w4aRvsgnsqg3W9bYbAx4h5R+L9DgwcQ8o/F+hwYhlkmT8g+f5nCTjvC8wxYwyBlYgtE6oRYK0RYrar33+/YYd5TyD5/mcIuIeIHikRfqwHaQWwbYI2j0JJJNdhteMzimtmouhlwnJSR200vMdqvYBRV7Da/X/AC74XP4V6uYmbzaS1pMnMVyUuwhR1ZKB3B06tzvucQx+JXLBfqrJqhZ327dVHvVgne6usTJxqZjSrCzVelSSff0au2/f7rxqKpUiN7Oc14SWddGbzE+ZT9xxEi//AG41b+Rxdj8PQpGyIH0tG8dGRm2erALliPKKA2G+2KX7fkon6kgXdE2Ks7gsCOx/kT23xD/ahqO8OwvfV7du+59Nrr1wb7CKz+DDmJppcxJLGHaNkiimLKrIpUSboBZBrRRWhvd0Js94J5zBps08rAUGky+UZgPbUYLrEsPiOVlFIpYjZQrEn4g6txt3wwysucZQSkIv0OoH8z/r2xPk6LiKcr4AgRtXMcn4RZZP6pCG/rifOeDleMQpmJ4YVopHGVoEaySSwYsSz6vvVfbDXVm/3YP/AB/88LIOPyupaNUcCTl9Mc1lh3Hb7PYk7Agg0RhmxRL9GzOXWNY0XMj61pLZYjzHk5isAQ1KCXGxsWO/pVyHg0IvMaeUZxtJbMqU17KF0HoCyJQ7SKSe/eiCDxOzUdUCgxrJqcSKul60dR2s3QAN2GHocc5vxTJECzqigRSSjUkoLJFo1kA0ftitt9zhn6FHnEMnmYjNM0skvKy0piciFQHK9gqprJ6b3OntsfSXK+GJ1Ei/tHNGN3YqtRMVVt9OuRGb1O9j0oDFmbis6yBCIN42kL9WhVBUdbX03Zq++lvbFTNeJ3jglzDcrlRkBm0yC7oAgGiV6h1dq3usM/QoscO4S/036QUaJEywy6oZA2sBgwYqtqumqBsk6jsK3l4zkMzqZ8vL5iCY2VasaaKk/de+/wAewxa1Zv0GX/8AH/zxxLJmwCQsBodhrs/d1DGJ1JbKtEvCclKgZppeY7VewCir2G1+v+WKec8OtI/M+l5lXDFoqMemK7BAXRTAgkdeqvSjvitJx+ZbDoFYC9JVrNAmx1dqBxFH4ofSpJg3G+7Gjvsd/wCvY3sTjUHFaTI0+S63CJgQ8mZnzAQhhDpgRWZSCpJCA7EXWodsJ8jweaFp5Ss3MfnzRapVkigd1IC0aZmNXspUBqs0SWS+IJCob6kA+pJF9xt1Ensf5H2NdNxqYEBlhUtuuokah6V1evt3+GN2ZtEHDPDswVmHEc5okbWg+qbSrAHTckbt3vsQKoUMd5bw630rLyFQqZVZBGwlZpJTL5ta6VUCyWPezXYDfmXxK6mjygdtjfrRHZjtRBv237b46yviN3lMf1W0Ze1s9itqer+IUwsd8MioecQ8o/F+hwYOI+Ufi/Q4MQjJMn5B8/zOMN4mvmw965stgH/4xr+W/wDMfAjc5PyD5/mcKc54eEjqxfytIa0KQQ7aiCGvsa/l29szjlFo3F07MnqjKgEAm22QVMbujr0gfAV327ekcwJzCh9TGjqERIl8gI1Oek7Vsvcau976xfC4DaudITd3pjBvb7QQN6D19BiUcAYdsxKPiFjU/wA1QH+uM/HoZGL4afqjqsoK1iO1YH6w9ZbZhQc9I7dwT2kzLJp6dF8sj6tSu9jzgruR7A++Nf8A2e2ozyEG9tMY7991QH5E0fXEK+FgLqZtxRBSKj3qwEG4uwe+JLxWqsKW7K3giRAGFaXaiNXdhv2Prv7fpjV4z8fhdQmnmMf4qW7/AJf0xah4dOi6Rmdh2uME/Mlv9fDtixTiqorpsn4/KyZWdkNOIn0n+LSdP9axmuNcabLzZWRYMy66+TLHDIOWj0AAVIHMYtJQYkDpv73ub4XLLG8ck6sjqVZTCtEEUQer2wny/gfSb+kzOw8ryM8joPURs8hKWNiVo0e+NqXozQr4HxaDLGBZ2jTMR6o5IpSOZEqghOSoBLBqBtO999qxUy3ERmedFWj/AKUkaMjI4hlQMrtrN9UgWro21V043SZGcVWYGwofUr2+/ViFeDyhVQTJpQgqvJWgR2Pm3O97+u/fFz9P8CvZk+I55fpUzSBI9eXR4peT9YZisfKTcfXU3UqCySCCOkHFjMcS5mYnjlyea1IIzJy+WUZmjpZWsjUVYaVU2BQYgVYcSeEw2rXIrFhRZorerBpXL6lAIBAUiqHtiSHwxoUIJE0gk6TCCCx+0wLdbbeZrOGfoUMfD+aeXLozxtGarSzIxobWShK71exwxwsXIzgADMAAdgIVAH9ccy5DMMpH0nuK/uh+jA/yxnJ9FoqeMpE5QUjU92APNQBs/dtv6bX6YyXD3Wl16ez7ygso322Ckg/Enff56/8AsytEGRyT3Yhb9vbEY8LDSq81tvaOKifcgqbP345vxuUsn/suVKjK5n+5Om1TseZZUtpcfVqvlOzAXtfe6sRRgiSGtSsY0rm21sWH92V8tmq1bbNYN42i+HaAAnkAqq0xH/iQ19woY6PAG9czKfvWNqHsNSGh8Bjfx+yZPoyTslPYAbTuJQXkLbm0YA+hBF+hG/tLwY3mpavTyW2JB/co9hfr8N1+FaOTwuGNmZ7230xk7dtyhI7DsfQe2O4fDgWQycwklClaFA3ILMdNWx0j+vfGfj/kn0FLTQz4j5R+L9DgwcR8o/F+hwY6owyTJ+QfP8zibEOT8g+f5nE2BQwYMGBTl2ABJNACyfYeuE/7VWVDJHmIEgqxKrKzEV3BPQnzDfLDKRUmSr1Ie9HY1sQaO49CO3vhY/hbL9LKoSVb0zKkesX3FaNNbDatvSjvgqAm/bkDJK8T6ZUjkJkzGpip00uh94t2K2Fat6q9sS8U4rDBCzTJGdcsn1TPRmYPoToOot2UURQ2PptYj8OSh0PPhOgAJcEhegbGonMU1MbFrsaPcDDODhJDFnlaRipXUQoZbNnRpACiwDsLJAsmhWtEFGUzLPIiyI6Bm1vE4CsCHAUkrI17um5JB09hVCTM8RR3ZRKJElaPRodhsshSRbVgPsydu+k2SKGG+X4Wq8wli8kgppGVNRUWFWgoXSLNCqskm7OIoOAwRj6qOONwNPMSOMONgDXTQJHpVfDE0Bopvtj3Gf4f4ThgULE00VX/AHc0oXve6M7KW92rfftiZ+Cyemezaj/u5/4oCcQDrBhHDwqZgGXiOYKkWDoyxBH3iHHX7IzH/b8x/u8t/wCjgUdYMJxwmbt9PzF/BMt/6OPU4PIO+dzTfD6gflCMCDfEOYDdOllWmtrW9S+oG4o3W+/3YotwRT5psy3/ANd1/wCArjl/DWVbzwJIf3pLkY73uzkkiwDRPpgUu8NzgmiWTSV1d1atSsCVZTViwwI2NbYs4q8OyohiSMaAFFAIoRe/oo2Hy9bxZZgO5A9N/fAHuDEazKWKBgWABK3uAbokegNH+WDnrr0al16dWmxq03V13q9rwBDxDyj8X6HBg4h5R+L9DgwMskyfkHz/ADOPUnUuUF6lq9jW91Rqj2Ow7Y8yfkHz/M4zmd4PmJujM8p8ukzTKyNJz2FuyIACoQjUFsMbAIoXsRRpnuIhoWeGeFUViskzEFY9Nhq306gduo0O+/Y9cVyJm0R811UqS2mgWA0jfb4/d8PZPN4e5mTbKxZaDLQzXzEY2VBI3CoNJegCOqgQO9VhzxDhCyIiq7xlBSMrGxVDcevbGfIrWirkV8C4ZytEitMgZirxOyncFx6bel7b1Xbthl4hjuK9M0iru0UTIhkH8TOy9I3JGoWO99sVuEcCdGDzTSSOL0jUdI7/AM9j/wD3vg49wueYyCN4TFLDypI5lcgea2XQynqD0RY8q0RjPiVfVeiy2+bIZsshnlUalvlFmRgHaN9ahdbG1jBS6jo7bdzdzNoZJXgLNHEsUb2h0swJlVlL91WlQ2tHvvvhP/8A5xkWjiSRHkCKqm5JKfT5dQ1elmh6AkDY4Y5/wjl5YxEeakWgo0aSModSdVMfMQDv39SNxtjroyMHyLs7HnOEKaFjUKNPa3DUWLbUN9vv3xU4HKIstbwmFlBeSMfWSevUdBdnZgt9yx+/C05I5iYZeeNhDCmlRFJLpshdLPJUfUFACquogsSa2xb/ALN8kFsoxSUyK7tM8sokChhpcs+qussKPm3o74AczZyNCgZ1Uu2lASAWaidK+5oHb4YocX4d9IYIZHVAtlVIAY2avb4etjthXl/CYEyTSR5Z5uaZnm0OCrbALEmo6dgCWLHqs6Tezji/CudTLI8br2Ksa96I+PuN8c/JG1rZVyUOA8N5PKZJJQsi2Y3INHSDv8RvdevqcNeKZ0wprCaxY1daIEXe2ZnYChVbb79sUeCcEaKnllkkk01ux0jYWB2vt7fIYWeKeEZiRcwgMc0GYKXE0bNIpCqpCESounoDWxFMTubrDxKlvRZc82WVygIzYogRy2akKmccmOQCWU22kF2GxAAAHaxhZPl4JpZGWmimbK20ckg1xtqjUHS1adagaRQO94YQ+Csvy9NTxh0CyomYkAkoaTzCCNTV0lvUADsBhhwrw5Bl1KoHIJQ/WSO5GhtaAFiSArEtXuT7462ZLcxlMkfLMXK35hNlzWwCVsN+5PtVe0eWuVlmWYNCQDGsdaXBHmdt9XrQWh72eyafgbJKkcT5swkkuomKpGCb6XsOK6ugX9nyjHp8PFyvMDQRwRssS5fMTa2sgkuyhCfLsu5JZjd4gLXiKGKU5dpJFEUeYUnr01KLEfUL31kDRterc+hk8RZaJuXJmHYRwyLIqoG1c0EhD0W577Io3s3Y2xTyPBA+VEbJNFuWZDMSZiQL5jMXfST2BawALrtitF4OWbMz5nMB0MrRtyo8xJVxgqrsV09VGgo2AHc2aAv8Ey9TZxNQMchSRFChdKyIQbPmJLKxs7/ywu8PZeGLNhUCBgksS8yZ2n0xyHpVSKKbh7LX1etYc5zhzRJqyaJzBy10MxVWRGY6dVNR62N0b9ffFLg/hlRmDnZlrMMzNoWQtHHqVUOm1WyVXc0BZ7bXgUd8Q8o/F+hwYOIeUfi/Q4MQyyTJ+QfP8zibEOT8g+f5nCmbi+YiYq+SllF9MkDRFSPS1kkVlPuNx8TgUZNn0EwhbpZltLK/WV59AvUdO17faHf0s3jFZyRszn8k5gkgaBmanEbyFXUruI9ehTR6mddx2Y1iV2zcc8QbL5SafSUTM6pNei92ZRCQg9xrAJusWgPuM55o1OgxLQt5JG6YgdlYoDqazdCwNj1D144/mZY4GMJDSKAWoLq09iVDMqA36sdI3NNVFZPwvOSBllXISFl0NIySEMoJZbhOxomwNfzx02Sz5IIXJI6xNGsqtL0htJsRaQNiqkAttvvvhQJcnxKVZTztZiPLjiZQhjcyFQpsW7Nvu9KgugD3xNw/ikuiMyLzWmlIXkI2iNAQp1s9eXckkAnsBhbkuAZvTEksmXbllNUumVpnVJRMoDM224qjq79/exNPLDoy+WppOdI7GVJBCEdpJNJkqg1uijTZsHagaoGGc4q2pkgj1snnke1hj9TbVbED7KA+xK4k8PZwT5eOVZlnDjUJFUKp33AXcgAgiiSRRs3ilzuIsCOTk49vMZ5JB/s8lPzxBJNNl1vN3KjyWPo0Up5QHUi6Utz1bFqogbjc4lA0pOKvD8y8gLNG0a/YDHrI92X7PwBN+4B2xnMtmMy+YgebNLGoaVlyqwsJZY+sIZRqJGkaTsvfY7mgx4JJK+azUheQ5ZhGIkeMppZQRJpDAMVPSbI73Xa8KBR4pmc0ZFqWGFWfTEpJtyLHt1eh0177bXh/wuWRkPOCh1NHSSQdgb+Hf/XYJs8M5G6hEikTWShogqSH2O+wo1Z2+PphzwqKRU+uKs7GzpFAbAV8e3+u588Ly+/fRt8Lg5lzMpl0JF0qRrkc0pHeox3ZvSzSj3JBGKmT4lK3OJQM6MFEKAjSSa6pXpW9zpFLRA1HvVXO8QUrEYMuzG/rebJoIFdRUQnSaI6NW+9Ha8VI8vPl5ZszmZt3gEQWFZZFLL5ZBHp6TuegXdnfHooyOczxF4ojr5XOCGRhqYRqoNFixFkKCL2s+wva5k5ruNmDSIqlyqlVOq6IBJoHSdrP34SZDJZswQSSFWzK5Z43Dkx6mcxkFmQNpICGyt0TthXk+MHKzOk3MkmSOCOQhHfUAZXZoyAGlKJIoYqt+tdwFA2scqtekg0aNEGj7ffijxXPFOiMxrIdPVJelQzaFNDznVQ02O43GM3wTNZx5Mz9GGVGXEoZOZHJE1EdSlNII7atbA3Zrbt7mMnnZ4onhny8zEukzo7wqU5gNRsmogjSVJu9zRwohqJs4UeKPRI5e7dV6Fobl27C/QdziLI55nmlRgiiOqS7kN9naukKR2As+5B2xRl4lIqx5eNkfNWFYlJDGg7lm3s7bC2tif5ccN4bmxmRLL9EUEVK0SNzJqXSpZmGw7HTZrSBZvYBxxDyj8X6HBg4h5R+L9DgxCMkyfkHz/M4mxDk/IPn+ZxNgUr57OLChd70j2BPfYf6O2EmU8VAvUkMkaEgIxUnuAQGA9Tfp/mW/FJSiawrPpYHSoskevr6d/ljPQcdR2lCfSJGmI0oV2jAUbgatu4uvUD4k8JzafP/AE3FaejR5/iCQgaybY0iKLdz7Ko3PufQDc0Mc53iUcTKjEl38sajU7b0SFG+kerHYepwu8R56RNocvNJMArK0arWkOGdC7MALCkafWxXwrft1VZ3hyObeSStREHLLEUoDNIV7D32obY9FGB3l+IxySMiEto8zAHQDdadXbV7qNx61titO0JzKfVGSZRu+mxCtE2WY0pPal6jfahYT8Gz+fDlTkUTLggR9SRPGt1p0BnDADewV9QB645zwdLiMbFX+liSQ6wscUheQPr/ALsEMAKbejYI3BUDXY8ZqFk0B3OM3neOSpyAsOYbSUMxWO1ZDEb0b25DMrUgJ6D8zNcaeeoVymYCzaozJKFjUAr3pm1nbVsBY07gAg4UBxBnY2mdEBLAfWOF6QRsEZvVt/KLod6sX5JxiAI0hmj0K2gsGBGrbpFd23HSN98JPD3Gs5IwSTISRxgKOYzqGvs5ZD33Gq1JsEetjHcXGIFYouUm+od0jMWX1pY2YxslqPY9iDYOFAb8NzzTFjyikYoKXNOx7m4+6CqPUdW+6j1v4ynDM6Y5ZpfoeYhjfVLmJZpAQCgYDSgkarUKekVW3dcT8U4zPGDDlovpM7RNIkhaNY13Nc3qBAogCvNR7USFAeTZ2NXWMsOY/lQbsQO5obhR+8du2F/G+OiDoVGeTTYUA0BR3J9tvT+mK83GiGyhjSKT6RJy5WRxa6VYnT++FYNddhePPEnEBGsyESLzYiqSqthW0sB2ZTY70CPvGOfkdLo1Hniy9wfjKz2ulkkXzKwP8wfY+l74u8pFZpKVWI6noAkAep9gMLuEcTGYe1RwqqV1laVja2Bue1YW/wBpjz21ZfNcrlgMvLDsj6mrVGhaQKwJGqtJ04eNuS7/AMiXPB3wyLLKkgihByz2808p+rfu1jX5xe9gBKs36Y8y/iwtHG4yk4RoneuhWXS2gLoZgTfSdQ6QGXesU+IcYLZrLzR5PMNGupZZWy8mpVo6QiEhu53IQ+23fFSWfMZ55deSlgZMtmY4y+4cPymibVQpiyeS7G9460ZNhFlEkMc0kVShQQGOrlGtwN9IYWQWXv74vYMGMlKvEPKPxfocGDiHlH4v0ODAyyTJ+QfP8zivNxaJDTMRuV8jkWO4BC0SKPbFjJ+QfP8AM4xHiGQrNCVvVzJgCK2uaidx9wr1s3iSeKs0lejXftiH95v93J/hxGnEsupYiwWNseW9n036cYyKNtQ06WYMfqgoUih+/QA2HYHYG8dR53VOI0jjk2I5WnSVpb3ICqdwTtfl9DiZx+xTNr+2If3m/wB3J/hx43GYRuWP+w/+HGHyGdMyMFCM5GwVaMYOvzMws7aTQJsWCPTHLEqrFXDdBJ0oFKelbjvRPUu5333xH5FVhRd0bscYhP2m/wBiT/DijxTPZXMQyQvIdLjS1I3b7ipB+YrCnw1wkTIeZ5BQ0A7MdzZ9B39P6Y1cGRjRQqooA+F/1OEZOStFaSM/locikkMgZi0KaI75lKLJOwFetewAFAVi8M7kxKZbBkIrWVckDYUtjpG3YVffF/PPHFFJIyrpRGc7DsoJP5YWSZ9JVKR6UYkI0oCaVLQmUNGXGmUDbYX62Nsa/kNEud4rlpY2QuKYVujEfA1W9HfEXB81lsvEsSSkqva0IA+AVUCqPgBhXlZtbssE6MoGWIlbqBJMkbUo82plXax3u9t1XEJXdJXVpFIgzqHUYy3Mj5TIQsfShAV6Xv798Kl2NG0bjmXIIL2OxGhv8OKGVfh8UbRxxwpG5tkWGlb8QC0fnhZneIgZnMMGT6iHqARy0cdLI8hjoK7NsEokdLV2ZT1xXhsrRSxRFz1pKJwbakVH0aaUF3ZSOWlLpayRdFUuyaHEeeySyGVQgkI0lxE2ojbbUFutht8MTTcayzKQz2pG4KPR/wDDi7AEdQQFP3AbH1H3j2x1JlEYEFFo99hibLoqpxaEAAEgAbVG9V6V04hyWfysa1FSqST0ROASe52Xc/HCrxBwdYo9UQpSaZCTW4O/3+tHv7gXhBAzMiamCDqAZkDeU1poCz3JF7DfsMZ+SnjQx1Zu/wBsQ/vN/sSf4cH7Yh/eb/Yk/wAOMPPmDFENQRWI6WZQ2sEMQBQJU3pHcDYk0Tgk4hpeLXHHErorbgvzNR9B1AEgNWoem5GNZxJTNx+2If3m/wB3J/hwJxiEkgMbHfofa/fp2HxOMPmA1sxKx9IKoVBLVsAGApbq6sDqr0xNwpic3IGG6wMo8tAfVmgANgOnYbbn17zNWl2KZt+IeUfi/Q4MHEfKPxfocGNmWSZPyD5/mcY7juRaSWLbYSTWf3TzCykiwaIv4HbcbY2OT8g+f5nE14jVqmaTo+f/ALPkakbUYtRPLJjAF99w5IO7dgau8SzcPDMGdJGQDaPVGqqSAOka2rcBtvUeuN3eC8RRivoW+zBLwwiMpTtV6NTJSeYjSdfu11p3IFkd8cSZCVhTsxpSEvR0jvXS9+gFiz229voF4pzcSUMUUNI47ogsj16jsq//ADEYOEXqgm1syvA1ly6WigAjeMsN9zv3pTv2v77OH+X46pUa0kVvUBSwHzHfHub4lJEDJKFVQrsI0DO7aVLHq2Vdh2oi/tY8biTaWPNhTrcKzXSKh0nUCw1NYPqoojvW5Qrgt3yQ8W4gk0EsS61LxsoYxkgEgiyPUb4zb65wRmcrCI9ayGFdUgldVCLu0aiNAFBOzE1XwOqHFXLBAKLN0llYKUsg16k0ux2B1Dv6y5jibBpFVQCjRqC5YAlyFBsKRVkdjfvp2OLUuyaMrmMvWgxLCu1NFyJBENL82MpoYHUrliSfNqOw7YniV2kDZjMNKlMdIy2indDGdJDH6vSSdJtr3LemNreC8Ll2NHzTPZOZpJJYiyExJFpYtrkQaA6a1X6nWE8w1kEkjTZwQcAjLySvFpklcOVVswY4qUr0gMhdnBKt5Rp2oi7+l3gvC5djQh4RmocvCkSI4Cj7MbAEnckAkkWSdrOLM3HECkhZCQNhoIv54a3gvEqXZdGQ4s82ZSmRVUWRHrWyaNWbo7/LvYwsynD5EVTGWRqNkaRQP2aZ9zsP+Zx9CvEU+Y06bDHU2npUmu5tq7Lt3O2J8cW7YydUYdOGkRladWYHUyslsKZdJPM2FEbURsD8MdRcMVXVo0kShTAOh10QdxqXY0ARfyxulaxYNg9iMe3jWK6M77MAeHSAsI9SI4AZQUog9wTrsdyaHvVmrxJw3IsmYdtOxhO+wOoldK7MbPmsLY2G/bG7vBeJhG7oqbqirxHyj8X6HBg4j5R+L9DgxtGWSZPyD5/mcTYhyfkHz/M4mxChgwqzWccTwrqVI5GpCBraVgrSFf3UXSp33J9NPczScSBgWaJTKHClANtQaip3+/78RulbKWc2HKMIyAxFAn0v1+Nd69fcYzi5PPRxKOe8i0Q3RD9I/hIa+UTXcEe25O2OspxTOB2MkKstjUqOmqPYfHtd+b+Y7DT4kJqRZKj5xw/KGNjGn0xA6aZVWGfSpJ6uWvKGX3UabAFamJ1HDrNcLfMgx1mIIupylxhpSXD07gNpU0VoNZDHUBQvUZidY1LMaUVv95AH9SMKs/x4R5iOGgpYnqkOnUFGp+UoBaQgdzQUX3JFY3ZkrcM4MELOkPIjUVDAqxgg2rM50tp3KqAursDZ6to4eCzgpJPO0xUeRUVWY6i9E69Ipj6bUi77WWXDuLGeZgiDkCNWEpcW5cBlCoLIXSb1NRv0PfDXCwZ/h2a4gEBliy0p3sxvJEQb7BJIzY/i1C/Qb4snimYHfJTH8MkB/OQYsS8XiAYqTIVNFIwWayzRgUO3UjizsNJsgDHWYzbpEH5RLmvqwwsE+hPbb4YjdK2Upftub/3fm/k2WP8A5+D9uS/9gzn88r/+xinluJ5xWYywqyWLCutx9IPv8bOr3BsA7abGYzUvorVCleLyn/qOa+bZYf8An4BxOc/9SlH4pIP0kOGUsyrp1EDUdK36miaHxoE/LCiDxHG0xQ6UUBa5jaZGLsFjqKtQViaBeiT2BG+NkJjm82fLloh+PMV/wxNjmaPOtuJMtH7ry5JK3G+rWlmrFafX5Y9i44ogeedeRGrEKXZWLCwqnoJFs2wUEnt6msWcxn6KKkbuzi6ApVHu7HZfw+Y70DRwIReHMvy8tEnsDtoMYXckKEJJVV8oF9gMMsK/EGflijHIj5krMoVSDprUNVtsqnTdWRZoY945xCSJU5URlkd1GgbdNjmNflGlbO5AJoXexhRngwnyPFGfOTwNtykVgAjaaYmmMhoFqXyAbb7tRqvl+IZt5olaKKJQ780GQOSlHl6CN9dkMVqq+1vWLQG3EPKPxfocGDiHlH4v0ODEMskyfkHz/M4zEGZzQzc0qD6VEegIv1XLo2uhn6JTuwYg7GvuGnyfkHz/ADOJsCmZhglBhJgEEMEkk5JlDvustqqIpFfWn7WwAABx1wLMGTIQnLgMUCjS/QVr7DL6MFNUf54u+Is26KiIgYSuIyShcLq23UUtEXuzAD+IkA+5Xi8QSQ6GhiifQrOmhXoWTGvcr3F1vRqxvhJXHZRTk87NI8qplBG0jAzMzUL0Iu5Au9IAB32HYiiXXFeLrl3j1q/LfUC6o76WFFQQgJGoat+3TXqMVeH+KYJXKWU36SwoMNvXsO/+jsHmOXip7uzUlvijEtPmpw6NLFbxuYcvynSU0zNC8xJJiBUAG1G9epK4Zz57MylSuQkVkawZJ4kU7EMpMbOWBB7EUSFJqrxoaAPpZ/r/AKGFbcfi1kXSKCTIxoEghaRfNJ1EC1FWQASdsdjBRyGRzOWRSiJKRBBG8evSbjDhirEaSd0G9XR3Hqv4hxWRs1lWfLZiMoW0RM+VAkdlK3fPJIAJ7LfxAsHQRcaUs+qOSNEjEjSyAKgv7Js6gwFEgjYEYn4ZmI50XMRqfrF2ZkKOVBNWGAau5APvfrgDG8OfNxZqZEhiWaRH2eUaBcskyOoA1Oq85g2w6qA73jVKmY+ix6xG+ZVVL0SEZh5tOw2O9Dbv6YZLGASQACfMaFmu1n1xFls9HIAUdWBJAIPeu+n3r3GJL+SopncvxHMSvIi5XQzEc0s9AdIG+3cihe+wGxFEteK8aTLuqSalDoxV9DsNQoaaUHq3uu59L3qTifGoYAdbEkFbSNWkk6iQvQgLUaPp6HE2Q4nFNrMUiuI3KOV7BgASL7GrF12NjuDjEINbbsNpvSMpl8/m5aaUQvJHypfosF8xOwcO0mlQ5DEhSR6jerNzNyz5h005SeNeZEWaRoFA5cqSatKuzt0qV7+1DckPsxnYoSqEgM56UUEsxJ3bSougTZbsO5OLmOlkMyc5Pk0pss0sI5ja43iBS5ZGGsSOvTyyhBF76r9MdPx6aMEvErSSTKsOWEkfNClF1WQSpIOp++y+vbD3N5VZV0uCVuyASL+Boix8DscI8x4gykDqqKuw0lo1FIoBoAgbgV2G3zoHMpxjyVRb4OZs7mZcvK6xWxeoVjaGRkZbDMxdlQ1IpFA2N/lSz/Gs7JK2XgiRjyomeSOZPq2JHNUlroldQTpJ2vt20XBooQhaE6g3mcsWZiP3mYliRfY9sXIYVQUqqou6UAb++2NJogkyfMhcS5kgFo4oSQwYaua4QatKWfrNzpA37YTZNMyeMSlIY2ywkbXOQhZScvAAqtesEOpsAUQ2/bbXcTSIxOJxGYa6+ZWiv4tW1ffjjKCCCONYxHFGxAjUAIpLbgKNtz3rucLB3xHyj7/0ODBxHyj7/wBDgwRGSZTyD5/mcZTxH4oG8MTNzln0PDGyjMlBdNGrijqbQb7aCd77avJ+QfP8ziXERTGeIOKI8wjSKUgyRl3+jy1zo5omjGopRBVJOodIoWdxbVtMMJ5w6BmZWNqWsNJI6mqO1sP5YaZHh8cOooCWbzOzFnbvVsxJoWaHYXsBi0wsUe2JNZKkDMRcWgYspdHZpbhpSSBUdHyDTXz29TeHHEOLJFFPIAX5A61WtXlD0L2vSwNfEYIcrBA/SERpDt2s7dl9ht2G2PMxwPLSSiZ4ImlBU6yoJtfKfiV9D6emMwTtt/g06+hHneMPqhmzMJysUWZHVIyXpaKdNbaSQiksg3OxJHpiR+P8OE4nTMZVpK0yNHpllKeg1ISVUNTEkVS71Vh9k+HRxFiq9T+dmJZ271qZrJAs0CaHpiyqAdgB9wx0syYbgHG1nlzScrMXMFQTCLVG5CMurmxao1Fae52rfGjg4wqZQyuGJijUzKASynQjsK9SFa67/PDjCrM+Hsu8pmaMcw0SbbSxWgrMl6GZaFFgSKGFoCx+JjM6XaCZYFeRJBNG6iSMwu5YxsoJUlVG4+1Xexin/a3hswhzAHMkRSYlEbNJGSQrDSAQGF7+oGo9u+jXhZ5ZXnz6mNtJrGomq2tSqD4IB7998WsjlFhjWOMUqigLJPxJJ3JJ3JO5JJOGgZbjnFsrHyssDyZ5mizCoAULnnRsQWHdzRBW774tSJAmVJzh0xRZmQ2Syp/fOI9WnYpTqKbp2F9sNstwsLKZXkkleiql9NRqSCQgVVAsgWTZNDfFfi/DJJZYmVulWDFXZtAK1pPLUDWe5Gp6UhTpJGyyiXiPiDIGRZIs9CrhxJJySsjTKo08ttJNimut6rVQqxoJOMosfOfoiCqXY3qjLaSFdQDWzgk3t92+GAUDsAMKc34ejeR5Q0is5DMvMflM6gKrPGGAagq2Ox0i8CE3BOLfSRIwiljVJCimVCnMACkSICAdBvY/DCVuI5cNHc3L5Zbmpyx9Yau2LRk10t2IuzvjR5LLsgOqR5GJss1fyAUAAfD+dnHOa4ZFIwZ41Zh6kd9iKPuN+xxzmndx/JpV9kPC8zGYmkSlitiNtIAG5NECh3OIONeJcvlTplZg+kOqKrMzi9J0gDej39gQT3wxzmUWWJ4nHQ6lGAJGxFGiKI29RhdDwLQDonzGpqDSM+t9IulUuCq7ncgWfe6I1BUqMi+fLDMQTAu3NimlKHUodOrWqguGVDpIUORag7ViPIzpNmIpCUmAzEqxOQj6Q0CzLy3rYVYsHe8N8x4bykjiSTLQSSAAcySNWc1sLZgSTt3OL8GWRBSIqgEkBVAFm7ND1Nnf4nGrBHxDyj7/ANDgwcQ8o/F+hwYhGSZPyD5/mcTYhyfkHz/M4mwKGDBgwKZSfgKO0ZYTyNMTqfVtGNJ7nTtV0Lrsd+yl9wqHQhTUz6WIDMbJH+Xb5YU5zworPccskakkuoJPcEEqT2Jv1/yLM8JUQcmNpIx3Dq3Wpu9Qux33ojSdwRRrHDxwafFe+zUm6WxhitLno1YKZEDFtIBIvUaoV3vqX+Y98LFyefBr6Xlyvucq2v8AmJwt/HTXwxxlfDgWcTOY5HBDGV4kM7MBpFPQEaqNgFF/Gyb9Bg6BnzOUikR1QvCHZVJTW5UHTzBqKJd2VGrtRFbqZmk0LDvAgGVduTaOxlmZJVJbUwFgEm9Rs2d8OR4aiAIWXMohvoTMSqos3S01qPYA0PTE+Q4BBDr0Kx11qLyPITpOoG3YnzdR9ySThoFzMZtEZVY0W1adjR0jU2/a63ruQD7HCCWWPNtkc2kr8nXcWgVqZlcHmattNApWmwW74sS8KllneQySRBQViIdGK3sxVDGUWwNmbU34QSD03hPKlVVkdgqgLcsmxG4daalksk8wU1nvgDjKhMpPI2YzSh81INETMAoIARVjDHUbGm96J7AXWH+M/lPBmTjl5qxHVYPVJIy2rF16C2npYkjbY7998T5jg0gkaTL5l4tZto2VZIi3qwU0yk+oVgCbNWScAT+Ic+cvl3nCu3K6ikahmcA7qAfv7+lYmmzBeDXDVugKajpHUOkk0a7g9j9xwj4rwjNyxGOSZJlc0yJDHGpHfrMhl6dvsqTvt7gPhiTQ0CyxrlXVFeLlMzKFRIysUnMGlSEBBKkgkm/ZoDbgepIFjlnWeSMaJJRtbXXULNN2B37327Y6zIlWYNzo1h06QjL1GQmlOvUNtwNNb/DGc8UcAi+jnJwZVQmYYMxj1gqwIPMOldJIoHrdQSPXDWLwll0YPpkkdWDqZp5pOtfK3U5F7DeuwHtWAIZYXGYg15wkpL1quwdnRgsbRrskekFlLsSWruaxpMZbK+HmGdOaeCEvIRrKyPUYRSFbSV+skN1dKFA23u9TgwGDBgxClXiHlH4v0ODBxDyj8X6HBgZZJk/IPn+ZxNiHJ+QfP8zibAoYMGDAoYgzrlY2K1qA2vtfpdYnxDm4i6MoOkkUDV18axHdaBmVy+c5x+vXmBQShVxGVJIoHTpPxo2PWrBOnyrlkUmrKgmu2M5yM+ZQpaLYVztIvSTZA2uzpXbtsMOc3FMsKiHQ0i6dmOhXArULAbTY9aOOfjW/v+5qV+i/hWeNLyIpVSRzMoaONVtza6qJvSterMQo99xhVHwmYzrLKrl+YJAgzLfRohSqVrYyN0a60Bb9RuTbymTzkKiNGyzxrshYSKwX7IaiwJAoXtdXQx2owV5OJTRyu+YEgSOJpeXCBywBQppGppZO5pQFX1BOkmzlpc0zTaWjNysq6lpYVTbyg6pWY9W7KPu7GHiHCM3mAVkmyyKUZDogZmKvs41tIKBFHZfMqk2BR88S8MkkgngiWUnMm+YroghNILJJ1V0aiFUk2Rt3ADr6QwlWMrYKXzNSiyCAQEvV6gk1QsYU8bzuYFBUaONpBHqUxmQ2dOoFjojX2J1MewUEjFLO8LzDZ0SwTy60TQDNGDlkBUagAGR3ZyA2pSaIIJ204YSZLOyAq+Yy6L7xwMXB7ggvKVFH3U4AeadqHtsT+uMtwjP5l+VqkDkRyM68pY2lZZDFVlyEVTR2snbf0K6HhM4zT8nPyc61aQaWfLGiSyOjMxjYgr2kBrYAVYeJw2TLxCRfrpkWW1UBQ/NlWWTSGbaqIUFvazigbcOkdowzmMltxy7K0e1MfN+KhfsMWcZDPRSzsAzZyCEtGYoI0jEhMZtizrqCRHp6WKmwd6NHX4jAYMGDEKGDBgwBV4h5R+L9DgwcQ8o/F+hwYGWSZPyD5/mcTYMGBQwYMGBQwYMGADBgwYEQYMGDAoYMGDABgwYMAGDBgwAYMGDABgwYMAGDBgwBV4h5R+L9DgwYMDL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Footer Placeholder 1"/>
          <p:cNvSpPr>
            <a:spLocks noGrp="1"/>
          </p:cNvSpPr>
          <p:nvPr>
            <p:ph type="ftr" sz="quarter" idx="11"/>
          </p:nvPr>
        </p:nvSpPr>
        <p:spPr/>
        <p:txBody>
          <a:bodyPr/>
          <a:lstStyle/>
          <a:p>
            <a:r>
              <a:rPr lang="en-US" smtClean="0"/>
              <a:t>JI Youth (Women Wing)</a:t>
            </a: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8889"/>
          <a:stretch/>
        </p:blipFill>
        <p:spPr>
          <a:xfrm>
            <a:off x="2895600" y="381000"/>
            <a:ext cx="6858000" cy="6248400"/>
          </a:xfrm>
          <a:prstGeom prst="rect">
            <a:avLst/>
          </a:prstGeom>
        </p:spPr>
      </p:pic>
    </p:spTree>
    <p:extLst>
      <p:ext uri="{BB962C8B-B14F-4D97-AF65-F5344CB8AC3E}">
        <p14:creationId xmlns:p14="http://schemas.microsoft.com/office/powerpoint/2010/main" val="3118379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953000" y="6019800"/>
            <a:ext cx="6870660" cy="365125"/>
          </a:xfrm>
        </p:spPr>
        <p:txBody>
          <a:bodyPr/>
          <a:lstStyle/>
          <a:p>
            <a:r>
              <a:rPr lang="en-US" smtClean="0"/>
              <a:t>JI Youth (Women Wing)</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71800"/>
            <a:ext cx="10058400" cy="2255281"/>
          </a:xfrm>
          <a:prstGeom prst="rect">
            <a:avLst/>
          </a:prstGeom>
        </p:spPr>
      </p:pic>
      <p:pic>
        <p:nvPicPr>
          <p:cNvPr id="4" name="Picture 3"/>
          <p:cNvPicPr>
            <a:picLocks noChangeAspect="1"/>
          </p:cNvPicPr>
          <p:nvPr/>
        </p:nvPicPr>
        <p:blipFill>
          <a:blip r:embed="rId3"/>
          <a:stretch>
            <a:fillRect/>
          </a:stretch>
        </p:blipFill>
        <p:spPr>
          <a:xfrm>
            <a:off x="2694172" y="152400"/>
            <a:ext cx="5694158" cy="2560542"/>
          </a:xfrm>
          <a:prstGeom prst="rect">
            <a:avLst/>
          </a:prstGeom>
        </p:spPr>
      </p:pic>
    </p:spTree>
    <p:extLst>
      <p:ext uri="{BB962C8B-B14F-4D97-AF65-F5344CB8AC3E}">
        <p14:creationId xmlns:p14="http://schemas.microsoft.com/office/powerpoint/2010/main" val="30671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29600" cy="1249362"/>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dirty="0" smtClean="0"/>
              <a:t>How can we save ourselves from the envy!</a:t>
            </a:r>
            <a:endParaRPr lang="en-US" dirty="0"/>
          </a:p>
        </p:txBody>
      </p:sp>
      <p:sp>
        <p:nvSpPr>
          <p:cNvPr id="3" name="Content Placeholder 2"/>
          <p:cNvSpPr>
            <a:spLocks noGrp="1"/>
          </p:cNvSpPr>
          <p:nvPr>
            <p:ph idx="1"/>
          </p:nvPr>
        </p:nvSpPr>
        <p:spPr>
          <a:xfrm>
            <a:off x="1752600" y="2209800"/>
            <a:ext cx="8686800" cy="4572000"/>
          </a:xfrm>
        </p:spPr>
        <p:txBody>
          <a:bodyPr>
            <a:normAutofit/>
          </a:bodyPr>
          <a:lstStyle/>
          <a:p>
            <a:pPr marL="0" indent="0">
              <a:buNone/>
            </a:pPr>
            <a:r>
              <a:rPr lang="en-US" sz="2800" dirty="0">
                <a:solidFill>
                  <a:schemeClr val="bg1">
                    <a:lumMod val="95000"/>
                    <a:lumOff val="5000"/>
                  </a:schemeClr>
                </a:solidFill>
              </a:rPr>
              <a:t> </a:t>
            </a:r>
            <a:r>
              <a:rPr lang="en-US" sz="4400" dirty="0">
                <a:ln w="18415" cmpd="sng">
                  <a:solidFill>
                    <a:srgbClr val="FFFFFF"/>
                  </a:solidFill>
                  <a:prstDash val="solid"/>
                </a:ln>
                <a:solidFill>
                  <a:schemeClr val="bg1">
                    <a:lumMod val="95000"/>
                    <a:lumOff val="5000"/>
                  </a:schemeClr>
                </a:solidFill>
                <a:effectLst>
                  <a:outerShdw blurRad="63500" dir="3600000" algn="tl" rotWithShape="0">
                    <a:srgbClr val="000000">
                      <a:alpha val="70000"/>
                    </a:srgbClr>
                  </a:outerShdw>
                </a:effectLst>
              </a:rPr>
              <a:t>Avoid boasting and showing off.</a:t>
            </a:r>
          </a:p>
          <a:p>
            <a:pPr marL="0" indent="0">
              <a:buNone/>
            </a:pPr>
            <a:endParaRPr lang="en-US" sz="4400" dirty="0">
              <a:ln w="18415" cmpd="sng">
                <a:solidFill>
                  <a:srgbClr val="FFFFFF"/>
                </a:solidFill>
                <a:prstDash val="solid"/>
              </a:ln>
              <a:solidFill>
                <a:schemeClr val="bg1">
                  <a:lumMod val="95000"/>
                  <a:lumOff val="5000"/>
                </a:schemeClr>
              </a:solidFill>
              <a:effectLst>
                <a:outerShdw blurRad="63500" dir="3600000" algn="tl" rotWithShape="0">
                  <a:srgbClr val="000000">
                    <a:alpha val="70000"/>
                  </a:srgbClr>
                </a:outerShdw>
              </a:effectLst>
            </a:endParaRPr>
          </a:p>
          <a:p>
            <a:pPr marL="0" indent="0">
              <a:buNone/>
            </a:pPr>
            <a:r>
              <a:rPr lang="en-US" sz="4400" dirty="0">
                <a:ln w="18415" cmpd="sng">
                  <a:solidFill>
                    <a:srgbClr val="FFFFFF"/>
                  </a:solidFill>
                  <a:prstDash val="solid"/>
                </a:ln>
                <a:solidFill>
                  <a:schemeClr val="bg1">
                    <a:lumMod val="95000"/>
                    <a:lumOff val="5000"/>
                  </a:schemeClr>
                </a:solidFill>
                <a:effectLst>
                  <a:outerShdw blurRad="63500" dir="3600000" algn="tl" rotWithShape="0">
                    <a:srgbClr val="000000">
                      <a:alpha val="70000"/>
                    </a:srgbClr>
                  </a:outerShdw>
                </a:effectLst>
              </a:rPr>
              <a:t> Be modest in our lifestyle.</a:t>
            </a:r>
          </a:p>
          <a:p>
            <a:pPr marL="0" indent="0">
              <a:buNone/>
            </a:pPr>
            <a:endParaRPr lang="en-US" sz="4400" dirty="0">
              <a:ln w="18415" cmpd="sng">
                <a:solidFill>
                  <a:srgbClr val="FFFFFF"/>
                </a:solidFill>
                <a:prstDash val="solid"/>
              </a:ln>
              <a:solidFill>
                <a:schemeClr val="bg1">
                  <a:lumMod val="95000"/>
                  <a:lumOff val="5000"/>
                </a:schemeClr>
              </a:solidFill>
              <a:effectLst>
                <a:outerShdw blurRad="63500" dir="3600000" algn="tl" rotWithShape="0">
                  <a:srgbClr val="000000">
                    <a:alpha val="70000"/>
                  </a:srgbClr>
                </a:outerShdw>
              </a:effectLst>
            </a:endParaRPr>
          </a:p>
          <a:p>
            <a:pPr marL="0" indent="0">
              <a:buNone/>
            </a:pPr>
            <a:r>
              <a:rPr lang="en-US" sz="4400" dirty="0">
                <a:ln w="18415" cmpd="sng">
                  <a:solidFill>
                    <a:srgbClr val="FFFFFF"/>
                  </a:solidFill>
                  <a:prstDash val="solid"/>
                </a:ln>
                <a:solidFill>
                  <a:schemeClr val="bg1">
                    <a:lumMod val="95000"/>
                    <a:lumOff val="5000"/>
                  </a:schemeClr>
                </a:solidFill>
                <a:effectLst>
                  <a:outerShdw blurRad="63500" dir="3600000" algn="tl" rotWithShape="0">
                    <a:srgbClr val="000000">
                      <a:alpha val="70000"/>
                    </a:srgbClr>
                  </a:outerShdw>
                </a:effectLst>
              </a:rPr>
              <a:t>Use extra money to help the poor and needy.</a:t>
            </a:r>
          </a:p>
        </p:txBody>
      </p:sp>
      <p:sp>
        <p:nvSpPr>
          <p:cNvPr id="4" name="Footer Placeholder 3"/>
          <p:cNvSpPr>
            <a:spLocks noGrp="1"/>
          </p:cNvSpPr>
          <p:nvPr>
            <p:ph type="ftr" sz="quarter" idx="11"/>
          </p:nvPr>
        </p:nvSpPr>
        <p:spPr>
          <a:xfrm>
            <a:off x="5105400" y="6324600"/>
            <a:ext cx="6870660" cy="365125"/>
          </a:xfrm>
        </p:spPr>
        <p:txBody>
          <a:bodyPr/>
          <a:lstStyle/>
          <a:p>
            <a:r>
              <a:rPr lang="en-US" dirty="0" smtClean="0"/>
              <a:t>JI Youth (Women Wing)</a:t>
            </a:r>
            <a:endParaRPr lang="en-US" dirty="0"/>
          </a:p>
        </p:txBody>
      </p:sp>
    </p:spTree>
    <p:extLst>
      <p:ext uri="{BB962C8B-B14F-4D97-AF65-F5344CB8AC3E}">
        <p14:creationId xmlns:p14="http://schemas.microsoft.com/office/powerpoint/2010/main" val="38103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s://encrypted-tbn3.gstatic.com/images?q=tbn:ANd9GcSJrF68P6x05OPoWLV0h5S0JYOQdBcjJ-odV3et0e60J9gaOoUb"/>
          <p:cNvPicPr>
            <a:picLocks noChangeAspect="1" noChangeArrowheads="1"/>
          </p:cNvPicPr>
          <p:nvPr/>
        </p:nvPicPr>
        <p:blipFill>
          <a:blip r:embed="rId3" cstate="print"/>
          <a:srcRect/>
          <a:stretch>
            <a:fillRect/>
          </a:stretch>
        </p:blipFill>
        <p:spPr bwMode="auto">
          <a:xfrm>
            <a:off x="2057400" y="3604387"/>
            <a:ext cx="2590800" cy="2488979"/>
          </a:xfrm>
          <a:prstGeom prst="rect">
            <a:avLst/>
          </a:prstGeom>
          <a:noFill/>
        </p:spPr>
      </p:pic>
      <p:pic>
        <p:nvPicPr>
          <p:cNvPr id="116740" name="Picture 4" descr="http://1.bp.blogspot.com/-szddSrENxRs/T8QYccNBdOI/AAAAAAAACkM/AhKagJb2VGY/s1600/jealousy%2B1.jpg"/>
          <p:cNvPicPr>
            <a:picLocks noChangeAspect="1" noChangeArrowheads="1"/>
          </p:cNvPicPr>
          <p:nvPr/>
        </p:nvPicPr>
        <p:blipFill rotWithShape="1">
          <a:blip r:embed="rId4" cstate="print"/>
          <a:srcRect l="-125" t="1233" r="125" b="19643"/>
          <a:stretch/>
        </p:blipFill>
        <p:spPr bwMode="auto">
          <a:xfrm>
            <a:off x="6166883" y="3765376"/>
            <a:ext cx="4267200" cy="2170811"/>
          </a:xfrm>
          <a:prstGeom prst="rect">
            <a:avLst/>
          </a:prstGeom>
          <a:noFill/>
        </p:spPr>
      </p:pic>
      <p:pic>
        <p:nvPicPr>
          <p:cNvPr id="116742" name="Picture 6" descr="http://24.media.tumblr.com/tumblr_ljat8ipUGo1qhd6bxo1_400.jpg"/>
          <p:cNvPicPr>
            <a:picLocks noChangeAspect="1" noChangeArrowheads="1"/>
          </p:cNvPicPr>
          <p:nvPr/>
        </p:nvPicPr>
        <p:blipFill rotWithShape="1">
          <a:blip r:embed="rId5" cstate="print"/>
          <a:srcRect b="12000"/>
          <a:stretch/>
        </p:blipFill>
        <p:spPr bwMode="auto">
          <a:xfrm>
            <a:off x="1219200" y="426274"/>
            <a:ext cx="4645770" cy="3066208"/>
          </a:xfrm>
          <a:prstGeom prst="rect">
            <a:avLst/>
          </a:prstGeom>
          <a:noFill/>
        </p:spPr>
      </p:pic>
      <p:pic>
        <p:nvPicPr>
          <p:cNvPr id="116744" name="Picture 8" descr="http://www.urdumaza.com/images/islam/260t.gif"/>
          <p:cNvPicPr>
            <a:picLocks noChangeAspect="1" noChangeArrowheads="1"/>
          </p:cNvPicPr>
          <p:nvPr/>
        </p:nvPicPr>
        <p:blipFill>
          <a:blip r:embed="rId6" cstate="print"/>
          <a:srcRect/>
          <a:stretch>
            <a:fillRect/>
          </a:stretch>
        </p:blipFill>
        <p:spPr bwMode="auto">
          <a:xfrm>
            <a:off x="6285365" y="457200"/>
            <a:ext cx="4030235" cy="30043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Footer Placeholder 1"/>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88607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blinds(horizontal)">
                                      <p:cBhvr>
                                        <p:cTn id="7" dur="500"/>
                                        <p:tgtEl>
                                          <p:spTgt spid="1167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6742"/>
                                        </p:tgtEl>
                                        <p:attrNameLst>
                                          <p:attrName>style.visibility</p:attrName>
                                        </p:attrNameLst>
                                      </p:cBhvr>
                                      <p:to>
                                        <p:strVal val="visible"/>
                                      </p:to>
                                    </p:set>
                                    <p:animEffect transition="in" filter="blinds(horizontal)">
                                      <p:cBhvr>
                                        <p:cTn id="12" dur="500"/>
                                        <p:tgtEl>
                                          <p:spTgt spid="1167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6740"/>
                                        </p:tgtEl>
                                        <p:attrNameLst>
                                          <p:attrName>style.visibility</p:attrName>
                                        </p:attrNameLst>
                                      </p:cBhvr>
                                      <p:to>
                                        <p:strVal val="visible"/>
                                      </p:to>
                                    </p:set>
                                    <p:animEffect transition="in" filter="blinds(horizontal)">
                                      <p:cBhvr>
                                        <p:cTn id="17" dur="500"/>
                                        <p:tgtEl>
                                          <p:spTgt spid="1167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6738"/>
                                        </p:tgtEl>
                                        <p:attrNameLst>
                                          <p:attrName>style.visibility</p:attrName>
                                        </p:attrNameLst>
                                      </p:cBhvr>
                                      <p:to>
                                        <p:strVal val="visible"/>
                                      </p:to>
                                    </p:set>
                                    <p:animEffect transition="in" filter="blinds(horizontal)">
                                      <p:cBhvr>
                                        <p:cTn id="22" dur="500"/>
                                        <p:tgtEl>
                                          <p:spTgt spid="116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8610600" cy="1371600"/>
          </a:xfrm>
        </p:spPr>
        <p:style>
          <a:lnRef idx="2">
            <a:schemeClr val="accent2"/>
          </a:lnRef>
          <a:fillRef idx="1">
            <a:schemeClr val="lt1"/>
          </a:fillRef>
          <a:effectRef idx="0">
            <a:schemeClr val="accent2"/>
          </a:effectRef>
          <a:fontRef idx="minor">
            <a:schemeClr val="dk1"/>
          </a:fontRef>
        </p:style>
        <p:txBody>
          <a:bodyPr>
            <a:normAutofit fontScale="90000"/>
          </a:bodyPr>
          <a:lstStyle/>
          <a:p>
            <a:pPr lvl="0" algn="ctr" rtl="1"/>
            <a:r>
              <a:rPr lang="en-US" sz="4800" dirty="0">
                <a:solidFill>
                  <a:schemeClr val="tx2">
                    <a:lumMod val="50000"/>
                  </a:schemeClr>
                </a:solidFill>
                <a:ea typeface="Calibri" pitchFamily="34" charset="0"/>
                <a:cs typeface="Arial" pitchFamily="34" charset="0"/>
              </a:rPr>
              <a:t/>
            </a:r>
            <a:br>
              <a:rPr lang="en-US" sz="4800" dirty="0">
                <a:solidFill>
                  <a:schemeClr val="tx2">
                    <a:lumMod val="50000"/>
                  </a:schemeClr>
                </a:solidFill>
                <a:ea typeface="Calibri" pitchFamily="34" charset="0"/>
                <a:cs typeface="Arial" pitchFamily="34" charset="0"/>
              </a:rPr>
            </a:br>
            <a:r>
              <a:rPr lang="en-US" sz="4800" b="1" dirty="0">
                <a:solidFill>
                  <a:schemeClr val="accent3">
                    <a:lumMod val="75000"/>
                  </a:schemeClr>
                </a:solidFill>
                <a:effectLst>
                  <a:outerShdw blurRad="38100" dist="38100" dir="2700000" algn="tl">
                    <a:srgbClr val="000000">
                      <a:alpha val="43137"/>
                    </a:srgbClr>
                  </a:outerShdw>
                </a:effectLst>
                <a:ea typeface="Calibri" pitchFamily="34" charset="0"/>
                <a:cs typeface="Arial" pitchFamily="34" charset="0"/>
              </a:rPr>
              <a:t>Who is the most Jealous of human beings?</a:t>
            </a:r>
            <a:br>
              <a:rPr lang="en-US" sz="4800" b="1" dirty="0">
                <a:solidFill>
                  <a:schemeClr val="accent3">
                    <a:lumMod val="75000"/>
                  </a:schemeClr>
                </a:solidFill>
                <a:effectLst>
                  <a:outerShdw blurRad="38100" dist="38100" dir="2700000" algn="tl">
                    <a:srgbClr val="000000">
                      <a:alpha val="43137"/>
                    </a:srgbClr>
                  </a:outerShdw>
                </a:effectLst>
                <a:ea typeface="Calibri" pitchFamily="34" charset="0"/>
                <a:cs typeface="Arial" pitchFamily="34" charset="0"/>
              </a:rPr>
            </a:br>
            <a:endParaRPr lang="en-US" b="1" dirty="0">
              <a:solidFill>
                <a:schemeClr val="accent3">
                  <a:lumMod val="75000"/>
                </a:schemeClr>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3" name="Content Placeholder 2"/>
          <p:cNvSpPr>
            <a:spLocks noGrp="1"/>
          </p:cNvSpPr>
          <p:nvPr>
            <p:ph idx="1"/>
          </p:nvPr>
        </p:nvSpPr>
        <p:spPr>
          <a:xfrm>
            <a:off x="2667000" y="1447800"/>
            <a:ext cx="6400800" cy="3474720"/>
          </a:xfrm>
        </p:spPr>
        <p:txBody>
          <a:bodyPr>
            <a:normAutofit/>
          </a:bodyPr>
          <a:lstStyle/>
          <a:p>
            <a:pPr marL="0" indent="0" algn="ctr" rtl="1">
              <a:buNone/>
            </a:pPr>
            <a:endParaRPr lang="ur-PK" dirty="0">
              <a:latin typeface="Jameel Noori Nastaleeq" pitchFamily="2" charset="-78"/>
              <a:cs typeface="Jameel Noori Nastaleeq" pitchFamily="2" charset="-78"/>
            </a:endParaRPr>
          </a:p>
          <a:p>
            <a:pPr marL="0" indent="0" algn="ctr" rtl="1">
              <a:buNone/>
            </a:pPr>
            <a:endParaRPr lang="ur-PK" sz="5400" dirty="0">
              <a:solidFill>
                <a:schemeClr val="tx2">
                  <a:lumMod val="50000"/>
                </a:schemeClr>
              </a:solidFill>
              <a:latin typeface="Jameel Noori Nastaleeq" pitchFamily="2" charset="-78"/>
              <a:cs typeface="Jameel Noori Nastaleeq" pitchFamily="2" charset="-78"/>
            </a:endParaRPr>
          </a:p>
        </p:txBody>
      </p:sp>
      <p:sp>
        <p:nvSpPr>
          <p:cNvPr id="5" name="Footer Placeholder 4"/>
          <p:cNvSpPr>
            <a:spLocks noGrp="1"/>
          </p:cNvSpPr>
          <p:nvPr>
            <p:ph type="ftr" sz="quarter" idx="11"/>
          </p:nvPr>
        </p:nvSpPr>
        <p:spPr/>
        <p:txBody>
          <a:bodyPr/>
          <a:lstStyle/>
          <a:p>
            <a:r>
              <a:rPr lang="en-US" smtClean="0"/>
              <a:t>JI Youth (Women Wing)</a:t>
            </a:r>
            <a:endParaRPr lang="en-US"/>
          </a:p>
        </p:txBody>
      </p:sp>
      <p:pic>
        <p:nvPicPr>
          <p:cNvPr id="6" name="Picture 5"/>
          <p:cNvPicPr>
            <a:picLocks noChangeAspect="1"/>
          </p:cNvPicPr>
          <p:nvPr/>
        </p:nvPicPr>
        <p:blipFill>
          <a:blip r:embed="rId3"/>
          <a:stretch>
            <a:fillRect/>
          </a:stretch>
        </p:blipFill>
        <p:spPr>
          <a:xfrm>
            <a:off x="2514600" y="2286000"/>
            <a:ext cx="7456054" cy="2792210"/>
          </a:xfrm>
          <a:prstGeom prst="rect">
            <a:avLst/>
          </a:prstGeom>
        </p:spPr>
      </p:pic>
    </p:spTree>
    <p:extLst>
      <p:ext uri="{BB962C8B-B14F-4D97-AF65-F5344CB8AC3E}">
        <p14:creationId xmlns:p14="http://schemas.microsoft.com/office/powerpoint/2010/main" val="4143502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nn.jpg"/>
          <p:cNvPicPr>
            <a:picLocks noChangeAspect="1"/>
          </p:cNvPicPr>
          <p:nvPr/>
        </p:nvPicPr>
        <p:blipFill>
          <a:blip r:embed="rId2" cstate="print"/>
          <a:stretch>
            <a:fillRect/>
          </a:stretch>
        </p:blipFill>
        <p:spPr>
          <a:xfrm>
            <a:off x="1524000" y="2520316"/>
            <a:ext cx="9144000" cy="4352925"/>
          </a:xfrm>
          <a:prstGeom prst="rect">
            <a:avLst/>
          </a:prstGeom>
        </p:spPr>
      </p:pic>
      <p:pic>
        <p:nvPicPr>
          <p:cNvPr id="3" name="Picture 2" descr="cat-thankyou-islamic-cards-695x240.jpg"/>
          <p:cNvPicPr>
            <a:picLocks noChangeAspect="1"/>
          </p:cNvPicPr>
          <p:nvPr/>
        </p:nvPicPr>
        <p:blipFill>
          <a:blip r:embed="rId3" cstate="print"/>
          <a:stretch>
            <a:fillRect/>
          </a:stretch>
        </p:blipFill>
        <p:spPr>
          <a:xfrm>
            <a:off x="1524000" y="0"/>
            <a:ext cx="9144000" cy="2590800"/>
          </a:xfrm>
          <a:prstGeom prst="rect">
            <a:avLst/>
          </a:prstGeom>
        </p:spPr>
      </p:pic>
      <p:sp>
        <p:nvSpPr>
          <p:cNvPr id="4" name="Footer Placeholder 3"/>
          <p:cNvSpPr>
            <a:spLocks noGrp="1"/>
          </p:cNvSpPr>
          <p:nvPr>
            <p:ph type="ftr" sz="quarter" idx="11"/>
          </p:nvPr>
        </p:nvSpPr>
        <p:spPr>
          <a:xfrm>
            <a:off x="5306100" y="6477635"/>
            <a:ext cx="6870660" cy="365125"/>
          </a:xfrm>
        </p:spPr>
        <p:txBody>
          <a:bodyPr/>
          <a:lstStyle/>
          <a:p>
            <a:r>
              <a:rPr lang="en-US" dirty="0" smtClean="0"/>
              <a:t>JI Youth (Women Wing)</a:t>
            </a:r>
            <a:endParaRPr lang="en-US" dirty="0"/>
          </a:p>
        </p:txBody>
      </p:sp>
    </p:spTree>
    <p:extLst>
      <p:ext uri="{BB962C8B-B14F-4D97-AF65-F5344CB8AC3E}">
        <p14:creationId xmlns:p14="http://schemas.microsoft.com/office/powerpoint/2010/main" val="37676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52800" y="6248400"/>
            <a:ext cx="6870660" cy="365125"/>
          </a:xfrm>
        </p:spPr>
        <p:txBody>
          <a:bodyPr/>
          <a:lstStyle/>
          <a:p>
            <a:pPr algn="ctr"/>
            <a:r>
              <a:rPr lang="en-US" dirty="0" smtClean="0"/>
              <a:t>JI Youth (Women Wing)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57200"/>
            <a:ext cx="9548347" cy="5370945"/>
          </a:xfrm>
          <a:prstGeom prst="rect">
            <a:avLst/>
          </a:prstGeom>
        </p:spPr>
      </p:pic>
    </p:spTree>
    <p:extLst>
      <p:ext uri="{BB962C8B-B14F-4D97-AF65-F5344CB8AC3E}">
        <p14:creationId xmlns:p14="http://schemas.microsoft.com/office/powerpoint/2010/main" val="264396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4000" r="-24000"/>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388653" y="5562600"/>
            <a:ext cx="6870660" cy="365125"/>
          </a:xfrm>
        </p:spPr>
        <p:txBody>
          <a:bodyPr/>
          <a:lstStyle/>
          <a:p>
            <a:r>
              <a:rPr lang="en-US" dirty="0" smtClean="0"/>
              <a:t>JI Youth (Women Wing)</a:t>
            </a:r>
            <a:endParaRPr lang="en-US" dirty="0"/>
          </a:p>
        </p:txBody>
      </p:sp>
      <p:pic>
        <p:nvPicPr>
          <p:cNvPr id="3" name="Picture 2"/>
          <p:cNvPicPr>
            <a:picLocks noChangeAspect="1"/>
          </p:cNvPicPr>
          <p:nvPr/>
        </p:nvPicPr>
        <p:blipFill>
          <a:blip r:embed="rId4"/>
          <a:stretch>
            <a:fillRect/>
          </a:stretch>
        </p:blipFill>
        <p:spPr>
          <a:xfrm>
            <a:off x="990600" y="1981200"/>
            <a:ext cx="10210801" cy="2618960"/>
          </a:xfrm>
          <a:prstGeom prst="rect">
            <a:avLst/>
          </a:prstGeom>
        </p:spPr>
      </p:pic>
    </p:spTree>
    <p:extLst>
      <p:ext uri="{BB962C8B-B14F-4D97-AF65-F5344CB8AC3E}">
        <p14:creationId xmlns:p14="http://schemas.microsoft.com/office/powerpoint/2010/main" val="4120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Footer Placeholder 3"/>
          <p:cNvSpPr>
            <a:spLocks noGrp="1"/>
          </p:cNvSpPr>
          <p:nvPr>
            <p:ph type="ftr" sz="quarter" idx="11"/>
          </p:nvPr>
        </p:nvSpPr>
        <p:spPr/>
        <p:txBody>
          <a:bodyPr/>
          <a:lstStyle/>
          <a:p>
            <a:r>
              <a:rPr lang="en-US" smtClean="0"/>
              <a:t>JI Youth (Women Wing)</a:t>
            </a:r>
            <a:endParaRPr lang="en-US"/>
          </a:p>
        </p:txBody>
      </p:sp>
      <p:pic>
        <p:nvPicPr>
          <p:cNvPr id="5" name="Picture 4"/>
          <p:cNvPicPr>
            <a:picLocks noChangeAspect="1"/>
          </p:cNvPicPr>
          <p:nvPr/>
        </p:nvPicPr>
        <p:blipFill>
          <a:blip r:embed="rId4"/>
          <a:stretch>
            <a:fillRect/>
          </a:stretch>
        </p:blipFill>
        <p:spPr>
          <a:xfrm>
            <a:off x="2362200" y="1219200"/>
            <a:ext cx="7086600" cy="1609483"/>
          </a:xfrm>
          <a:prstGeom prst="rect">
            <a:avLst/>
          </a:prstGeom>
        </p:spPr>
      </p:pic>
      <p:pic>
        <p:nvPicPr>
          <p:cNvPr id="7" name="Picture 6"/>
          <p:cNvPicPr>
            <a:picLocks noChangeAspect="1"/>
          </p:cNvPicPr>
          <p:nvPr/>
        </p:nvPicPr>
        <p:blipFill>
          <a:blip r:embed="rId5"/>
          <a:stretch>
            <a:fillRect/>
          </a:stretch>
        </p:blipFill>
        <p:spPr>
          <a:xfrm>
            <a:off x="3276600" y="2438400"/>
            <a:ext cx="5867400" cy="3172985"/>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228600"/>
            <a:ext cx="4267200" cy="11308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88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21" y="353028"/>
            <a:ext cx="9715500" cy="6504972"/>
          </a:xfrm>
          <a:prstGeom prst="rect">
            <a:avLst/>
          </a:prstGeom>
        </p:spPr>
      </p:pic>
      <p:sp>
        <p:nvSpPr>
          <p:cNvPr id="3" name="Footer Placeholder 2"/>
          <p:cNvSpPr>
            <a:spLocks noGrp="1"/>
          </p:cNvSpPr>
          <p:nvPr>
            <p:ph type="ftr" sz="quarter" idx="11"/>
          </p:nvPr>
        </p:nvSpPr>
        <p:spPr/>
        <p:txBody>
          <a:bodyPr/>
          <a:lstStyle/>
          <a:p>
            <a:r>
              <a:rPr lang="en-US" smtClean="0"/>
              <a:t>JI Youth (Women Wing)</a:t>
            </a:r>
            <a:endParaRPr lang="en-US"/>
          </a:p>
        </p:txBody>
      </p:sp>
      <p:sp>
        <p:nvSpPr>
          <p:cNvPr id="7" name="Rectangle 6"/>
          <p:cNvSpPr/>
          <p:nvPr/>
        </p:nvSpPr>
        <p:spPr>
          <a:xfrm>
            <a:off x="2743200" y="2595443"/>
            <a:ext cx="6553200" cy="4247317"/>
          </a:xfrm>
          <a:prstGeom prst="rect">
            <a:avLst/>
          </a:prstGeom>
        </p:spPr>
        <p:txBody>
          <a:bodyPr wrap="square">
            <a:spAutoFit/>
          </a:bodyPr>
          <a:lstStyle/>
          <a:p>
            <a:pPr lvl="0" algn="ctr" fontAlgn="base">
              <a:spcBef>
                <a:spcPct val="0"/>
              </a:spcBef>
              <a:spcAft>
                <a:spcPct val="0"/>
              </a:spcAft>
            </a:pPr>
            <a:r>
              <a:rPr lang="en-US" sz="5400" dirty="0">
                <a:solidFill>
                  <a:srgbClr val="FFFF00"/>
                </a:solidFill>
                <a:latin typeface="Agency FB" pitchFamily="34" charset="0"/>
                <a:ea typeface="Times New Roman" pitchFamily="18" charset="0"/>
                <a:cs typeface="Times New Roman" pitchFamily="18" charset="0"/>
              </a:rPr>
              <a:t>The word </a:t>
            </a:r>
            <a:r>
              <a:rPr lang="en-US" sz="5400" dirty="0">
                <a:solidFill>
                  <a:schemeClr val="tx1">
                    <a:lumMod val="95000"/>
                  </a:schemeClr>
                </a:solidFill>
                <a:effectLst>
                  <a:outerShdw blurRad="38100" dist="38100" dir="2700000" algn="tl">
                    <a:srgbClr val="000000">
                      <a:alpha val="43137"/>
                    </a:srgbClr>
                  </a:outerShdw>
                </a:effectLst>
                <a:latin typeface="Agency FB" pitchFamily="34" charset="0"/>
                <a:ea typeface="Times New Roman" pitchFamily="18" charset="0"/>
                <a:cs typeface="Times New Roman" pitchFamily="18" charset="0"/>
              </a:rPr>
              <a:t>FALAQ</a:t>
            </a:r>
            <a:r>
              <a:rPr lang="en-US" sz="5400" dirty="0">
                <a:solidFill>
                  <a:srgbClr val="FFFF00"/>
                </a:solidFill>
                <a:latin typeface="Agency FB" pitchFamily="34" charset="0"/>
                <a:ea typeface="Times New Roman" pitchFamily="18" charset="0"/>
                <a:cs typeface="Times New Roman" pitchFamily="18" charset="0"/>
              </a:rPr>
              <a:t> means “to split.” </a:t>
            </a:r>
          </a:p>
          <a:p>
            <a:pPr lvl="0" algn="ctr" fontAlgn="base">
              <a:spcBef>
                <a:spcPct val="0"/>
              </a:spcBef>
              <a:spcAft>
                <a:spcPct val="0"/>
              </a:spcAft>
            </a:pPr>
            <a:r>
              <a:rPr lang="en-US" sz="5400" dirty="0">
                <a:solidFill>
                  <a:srgbClr val="FFFF00"/>
                </a:solidFill>
                <a:latin typeface="Agency FB" pitchFamily="34" charset="0"/>
                <a:ea typeface="Times New Roman" pitchFamily="18" charset="0"/>
                <a:cs typeface="Times New Roman" pitchFamily="18" charset="0"/>
              </a:rPr>
              <a:t>This “</a:t>
            </a:r>
            <a:r>
              <a:rPr lang="en-US" sz="5400" b="1" dirty="0">
                <a:solidFill>
                  <a:schemeClr val="tx1">
                    <a:lumMod val="95000"/>
                  </a:schemeClr>
                </a:solidFill>
                <a:effectLst>
                  <a:outerShdw blurRad="38100" dist="38100" dir="2700000" algn="tl">
                    <a:srgbClr val="000000">
                      <a:alpha val="43137"/>
                    </a:srgbClr>
                  </a:outerShdw>
                </a:effectLst>
                <a:latin typeface="Agency FB" pitchFamily="34" charset="0"/>
                <a:ea typeface="Times New Roman" pitchFamily="18" charset="0"/>
                <a:cs typeface="Times New Roman" pitchFamily="18" charset="0"/>
              </a:rPr>
              <a:t>splitting</a:t>
            </a:r>
            <a:r>
              <a:rPr lang="en-US" sz="5400" dirty="0">
                <a:solidFill>
                  <a:srgbClr val="FFFF00"/>
                </a:solidFill>
                <a:latin typeface="Agency FB" pitchFamily="34" charset="0"/>
                <a:ea typeface="Times New Roman" pitchFamily="18" charset="0"/>
                <a:cs typeface="Times New Roman" pitchFamily="18" charset="0"/>
              </a:rPr>
              <a:t>” refers to the break of dawn because it splits the night and darkness</a:t>
            </a:r>
            <a:endParaRPr lang="en-US" sz="3600" dirty="0">
              <a:solidFill>
                <a:srgbClr val="FFFF00"/>
              </a:solidFill>
            </a:endParaRPr>
          </a:p>
        </p:txBody>
      </p:sp>
    </p:spTree>
    <p:extLst>
      <p:ext uri="{BB962C8B-B14F-4D97-AF65-F5344CB8AC3E}">
        <p14:creationId xmlns:p14="http://schemas.microsoft.com/office/powerpoint/2010/main" val="38537576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a14:imgLayer r:embed="rId4">
                    <a14:imgEffect>
                      <a14:sharpenSoften amount="-90000"/>
                    </a14:imgEffect>
                    <a14:imgEffect>
                      <a14:saturation sat="21000"/>
                    </a14:imgEffect>
                    <a14:imgEffect>
                      <a14:brightnessContrast bright="-13000" contrast="-24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1676400" y="357424"/>
            <a:ext cx="9067800" cy="5539978"/>
          </a:xfrm>
          <a:prstGeom prst="rect">
            <a:avLst/>
          </a:prstGeom>
        </p:spPr>
        <p:txBody>
          <a:bodyPr wrap="square">
            <a:spAutoFit/>
          </a:bodyPr>
          <a:lstStyle/>
          <a:p>
            <a:pPr algn="ctr"/>
            <a:r>
              <a:rPr lang="en-US" sz="6000" b="1" dirty="0">
                <a:solidFill>
                  <a:schemeClr val="accent2">
                    <a:lumMod val="75000"/>
                  </a:schemeClr>
                </a:solidFill>
                <a:effectLst>
                  <a:outerShdw blurRad="38100" dist="38100" dir="2700000" algn="tl">
                    <a:srgbClr val="000000">
                      <a:alpha val="43137"/>
                    </a:srgbClr>
                  </a:outerShdw>
                </a:effectLst>
                <a:latin typeface="Agency FB" pitchFamily="34" charset="0"/>
              </a:rPr>
              <a:t>FALAQ</a:t>
            </a:r>
            <a:r>
              <a:rPr lang="en-US" sz="4800" b="1" dirty="0">
                <a:solidFill>
                  <a:schemeClr val="accent6">
                    <a:lumMod val="50000"/>
                  </a:schemeClr>
                </a:solidFill>
                <a:latin typeface="Agency FB" pitchFamily="34" charset="0"/>
              </a:rPr>
              <a:t> 	</a:t>
            </a:r>
            <a:r>
              <a:rPr lang="en-US" sz="5400" b="1" dirty="0">
                <a:solidFill>
                  <a:schemeClr val="accent6">
                    <a:lumMod val="50000"/>
                  </a:schemeClr>
                </a:solidFill>
                <a:latin typeface="Agency FB" pitchFamily="34" charset="0"/>
              </a:rPr>
              <a:t>actually gives a far deeper meaning than simply Daybreak</a:t>
            </a:r>
            <a:r>
              <a:rPr lang="en-US" sz="5400" b="1" dirty="0">
                <a:solidFill>
                  <a:schemeClr val="accent6">
                    <a:lumMod val="50000"/>
                  </a:schemeClr>
                </a:solidFill>
              </a:rPr>
              <a:t>.</a:t>
            </a:r>
          </a:p>
          <a:p>
            <a:pPr algn="ctr"/>
            <a:r>
              <a:rPr lang="en-US" sz="6000" b="1" dirty="0" smtClean="0">
                <a:solidFill>
                  <a:schemeClr val="accent2">
                    <a:lumMod val="75000"/>
                  </a:schemeClr>
                </a:solidFill>
                <a:effectLst>
                  <a:outerShdw blurRad="38100" dist="38100" dir="2700000" algn="tl">
                    <a:srgbClr val="000000">
                      <a:alpha val="43137"/>
                    </a:srgbClr>
                  </a:outerShdw>
                </a:effectLst>
                <a:latin typeface="AR DELANEY" pitchFamily="2" charset="0"/>
                <a:cs typeface="Aharoni" pitchFamily="2" charset="-79"/>
              </a:rPr>
              <a:t>He </a:t>
            </a:r>
            <a:r>
              <a:rPr lang="en-US" sz="6000" b="1" dirty="0">
                <a:solidFill>
                  <a:schemeClr val="accent2">
                    <a:lumMod val="75000"/>
                  </a:schemeClr>
                </a:solidFill>
                <a:effectLst>
                  <a:outerShdw blurRad="38100" dist="38100" dir="2700000" algn="tl">
                    <a:srgbClr val="000000">
                      <a:alpha val="43137"/>
                    </a:srgbClr>
                  </a:outerShdw>
                </a:effectLst>
                <a:latin typeface="AR DELANEY" pitchFamily="2" charset="0"/>
                <a:cs typeface="Aharoni" pitchFamily="2" charset="-79"/>
              </a:rPr>
              <a:t>(swt) destroys all else.</a:t>
            </a:r>
          </a:p>
          <a:p>
            <a:pPr algn="ctr"/>
            <a:r>
              <a:rPr lang="en-US" sz="6000" b="1" dirty="0">
                <a:solidFill>
                  <a:schemeClr val="accent2">
                    <a:lumMod val="75000"/>
                  </a:schemeClr>
                </a:solidFill>
                <a:effectLst>
                  <a:outerShdw blurRad="38100" dist="38100" dir="2700000" algn="tl">
                    <a:srgbClr val="000000">
                      <a:alpha val="43137"/>
                    </a:srgbClr>
                  </a:outerShdw>
                </a:effectLst>
                <a:latin typeface="AR DELANEY" pitchFamily="2" charset="0"/>
                <a:cs typeface="Aharoni" pitchFamily="2" charset="-79"/>
              </a:rPr>
              <a:t> Until nothing returns except He (swt).</a:t>
            </a:r>
          </a:p>
        </p:txBody>
      </p:sp>
      <p:sp>
        <p:nvSpPr>
          <p:cNvPr id="2" name="Footer Placeholder 1"/>
          <p:cNvSpPr>
            <a:spLocks noGrp="1"/>
          </p:cNvSpPr>
          <p:nvPr>
            <p:ph type="ftr" sz="quarter" idx="11"/>
          </p:nvPr>
        </p:nvSpPr>
        <p:spPr>
          <a:xfrm>
            <a:off x="3048000" y="6172200"/>
            <a:ext cx="6870660" cy="365125"/>
          </a:xfrm>
        </p:spPr>
        <p:txBody>
          <a:bodyPr/>
          <a:lstStyle/>
          <a:p>
            <a:pPr algn="ctr"/>
            <a:r>
              <a:rPr lang="en-US" dirty="0" smtClean="0"/>
              <a:t>JI Youth (Women Wing)</a:t>
            </a:r>
            <a:endParaRPr lang="en-US" dirty="0"/>
          </a:p>
        </p:txBody>
      </p:sp>
    </p:spTree>
    <p:extLst>
      <p:ext uri="{BB962C8B-B14F-4D97-AF65-F5344CB8AC3E}">
        <p14:creationId xmlns:p14="http://schemas.microsoft.com/office/powerpoint/2010/main" val="380839597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67000">
              <a:schemeClr val="accent6">
                <a:lumMod val="60000"/>
                <a:lumOff val="40000"/>
              </a:schemeClr>
            </a:gs>
            <a:gs pos="0">
              <a:schemeClr val="bg2">
                <a:tint val="96000"/>
                <a:shade val="100000"/>
                <a:hueMod val="106000"/>
                <a:satMod val="220000"/>
                <a:lumMod val="140000"/>
              </a:schemeClr>
            </a:gs>
          </a:gsLst>
          <a:lin ang="2520000" scaled="0"/>
        </a:gradFill>
        <a:effectLst/>
      </p:bgPr>
    </p:bg>
    <p:spTree>
      <p:nvGrpSpPr>
        <p:cNvPr id="1" name=""/>
        <p:cNvGrpSpPr/>
        <p:nvPr/>
      </p:nvGrpSpPr>
      <p:grpSpPr>
        <a:xfrm>
          <a:off x="0" y="0"/>
          <a:ext cx="0" cy="0"/>
          <a:chOff x="0" y="0"/>
          <a:chExt cx="0" cy="0"/>
        </a:xfrm>
      </p:grpSpPr>
      <p:sp>
        <p:nvSpPr>
          <p:cNvPr id="5" name="Rectangle 4"/>
          <p:cNvSpPr/>
          <p:nvPr/>
        </p:nvSpPr>
        <p:spPr>
          <a:xfrm>
            <a:off x="1608463" y="914400"/>
            <a:ext cx="9059537" cy="3970318"/>
          </a:xfrm>
          <a:prstGeom prst="rect">
            <a:avLst/>
          </a:prstGeom>
        </p:spPr>
        <p:txBody>
          <a:bodyPr wrap="square">
            <a:spAutoFit/>
          </a:bodyPr>
          <a:lstStyle/>
          <a:p>
            <a:pPr algn="ctr"/>
            <a:r>
              <a:rPr lang="en-US" sz="3600" b="1" dirty="0">
                <a:solidFill>
                  <a:schemeClr val="accent2">
                    <a:lumMod val="50000"/>
                  </a:schemeClr>
                </a:solidFill>
              </a:rPr>
              <a:t>The word RABB does not just mean “Lord”, it also means </a:t>
            </a:r>
            <a:r>
              <a:rPr lang="en-US" sz="3600" b="1" dirty="0" smtClean="0">
                <a:solidFill>
                  <a:schemeClr val="accent6">
                    <a:lumMod val="50000"/>
                  </a:schemeClr>
                </a:solidFill>
                <a:effectLst>
                  <a:outerShdw blurRad="38100" dist="38100" dir="2700000" algn="tl">
                    <a:srgbClr val="000000">
                      <a:alpha val="43137"/>
                    </a:srgbClr>
                  </a:outerShdw>
                </a:effectLst>
              </a:rPr>
              <a:t>Creator.</a:t>
            </a:r>
            <a:r>
              <a:rPr lang="en-US" sz="3600" b="1" dirty="0" smtClean="0">
                <a:solidFill>
                  <a:schemeClr val="accent2">
                    <a:lumMod val="50000"/>
                  </a:schemeClr>
                </a:solidFill>
              </a:rPr>
              <a:t> </a:t>
            </a:r>
          </a:p>
          <a:p>
            <a:pPr algn="ctr"/>
            <a:r>
              <a:rPr lang="en-US" sz="3600" b="1" dirty="0" smtClean="0">
                <a:solidFill>
                  <a:schemeClr val="accent2">
                    <a:lumMod val="50000"/>
                  </a:schemeClr>
                </a:solidFill>
              </a:rPr>
              <a:t>RABB and that is </a:t>
            </a:r>
            <a:r>
              <a:rPr lang="en-US" sz="3600" b="1" dirty="0" smtClean="0">
                <a:solidFill>
                  <a:schemeClr val="accent6">
                    <a:lumMod val="50000"/>
                  </a:schemeClr>
                </a:solidFill>
                <a:effectLst>
                  <a:outerShdw blurRad="38100" dist="38100" dir="2700000" algn="tl">
                    <a:srgbClr val="000000">
                      <a:alpha val="43137"/>
                    </a:srgbClr>
                  </a:outerShdw>
                </a:effectLst>
              </a:rPr>
              <a:t>the One Who is obeyed</a:t>
            </a:r>
            <a:r>
              <a:rPr lang="en-US" sz="3600" b="1" dirty="0" smtClean="0">
                <a:solidFill>
                  <a:schemeClr val="accent2">
                    <a:lumMod val="50000"/>
                  </a:schemeClr>
                </a:solidFill>
              </a:rPr>
              <a:t>, the One Who is </a:t>
            </a:r>
            <a:r>
              <a:rPr lang="en-US" sz="3600" b="1" dirty="0" smtClean="0">
                <a:solidFill>
                  <a:schemeClr val="accent6">
                    <a:lumMod val="50000"/>
                  </a:schemeClr>
                </a:solidFill>
              </a:rPr>
              <a:t>submitted to</a:t>
            </a:r>
            <a:r>
              <a:rPr lang="en-US" sz="3600" b="1" dirty="0" smtClean="0">
                <a:solidFill>
                  <a:schemeClr val="accent2">
                    <a:lumMod val="50000"/>
                  </a:schemeClr>
                </a:solidFill>
              </a:rPr>
              <a:t>, the One Who is </a:t>
            </a:r>
            <a:r>
              <a:rPr lang="en-US" sz="3600" b="1" dirty="0" smtClean="0">
                <a:solidFill>
                  <a:schemeClr val="accent6">
                    <a:lumMod val="50000"/>
                  </a:schemeClr>
                </a:solidFill>
                <a:effectLst>
                  <a:outerShdw blurRad="38100" dist="38100" dir="2700000" algn="tl">
                    <a:srgbClr val="000000">
                      <a:alpha val="43137"/>
                    </a:srgbClr>
                  </a:outerShdw>
                </a:effectLst>
              </a:rPr>
              <a:t>served</a:t>
            </a:r>
            <a:r>
              <a:rPr lang="en-US" sz="3600" b="1" dirty="0" smtClean="0">
                <a:solidFill>
                  <a:schemeClr val="accent2">
                    <a:lumMod val="50000"/>
                  </a:schemeClr>
                </a:solidFill>
              </a:rPr>
              <a:t>. </a:t>
            </a:r>
          </a:p>
          <a:p>
            <a:pPr algn="ctr"/>
            <a:r>
              <a:rPr lang="en-US" sz="3600" b="1" dirty="0" smtClean="0">
                <a:solidFill>
                  <a:schemeClr val="accent2">
                    <a:lumMod val="50000"/>
                  </a:schemeClr>
                </a:solidFill>
              </a:rPr>
              <a:t>Allah </a:t>
            </a:r>
            <a:r>
              <a:rPr lang="en-US" sz="3600" b="1" dirty="0">
                <a:solidFill>
                  <a:schemeClr val="accent2">
                    <a:lumMod val="50000"/>
                  </a:schemeClr>
                </a:solidFill>
              </a:rPr>
              <a:t>(swt) just by referring to Himself as Rabb,</a:t>
            </a:r>
            <a:r>
              <a:rPr lang="en-US" sz="3600" b="1" dirty="0">
                <a:solidFill>
                  <a:schemeClr val="accent1">
                    <a:lumMod val="60000"/>
                    <a:lumOff val="40000"/>
                  </a:schemeClr>
                </a:solidFill>
              </a:rPr>
              <a:t> </a:t>
            </a:r>
            <a:r>
              <a:rPr lang="en-US" sz="3600" b="1" dirty="0">
                <a:solidFill>
                  <a:schemeClr val="accent6">
                    <a:lumMod val="50000"/>
                  </a:schemeClr>
                </a:solidFill>
              </a:rPr>
              <a:t>demands our obedience. </a:t>
            </a:r>
            <a:endParaRPr lang="en-US" sz="3600" dirty="0">
              <a:solidFill>
                <a:schemeClr val="accent6">
                  <a:lumMod val="50000"/>
                </a:schemeClr>
              </a:solidFill>
            </a:endParaRPr>
          </a:p>
        </p:txBody>
      </p:sp>
      <p:sp>
        <p:nvSpPr>
          <p:cNvPr id="2" name="Footer Placeholder 1"/>
          <p:cNvSpPr>
            <a:spLocks noGrp="1"/>
          </p:cNvSpPr>
          <p:nvPr>
            <p:ph type="ftr" sz="quarter" idx="11"/>
          </p:nvPr>
        </p:nvSpPr>
        <p:spPr/>
        <p:txBody>
          <a:bodyPr/>
          <a:lstStyle/>
          <a:p>
            <a:r>
              <a:rPr lang="en-US" dirty="0" smtClean="0">
                <a:ln>
                  <a:solidFill>
                    <a:sysClr val="windowText" lastClr="000000"/>
                  </a:solidFill>
                </a:ln>
                <a:solidFill>
                  <a:sysClr val="windowText" lastClr="000000"/>
                </a:solidFill>
              </a:rPr>
              <a:t>JI Youth (Women Wing)</a:t>
            </a:r>
            <a:endParaRPr lang="en-US"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33144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artisticBlur/>
                    </a14:imgEffect>
                    <a14:imgEffect>
                      <a14:sharpenSoften amoun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http://islamiclearningmaterials.com/wp-content/uploads/2011/10/113_2.png"/>
          <p:cNvPicPr>
            <a:picLocks noChangeAspect="1" noChangeArrowheads="1"/>
          </p:cNvPicPr>
          <p:nvPr/>
        </p:nvPicPr>
        <p:blipFill>
          <a:blip r:embed="rId5" cstate="print"/>
          <a:srcRect/>
          <a:stretch>
            <a:fillRect/>
          </a:stretch>
        </p:blipFill>
        <p:spPr bwMode="auto">
          <a:xfrm>
            <a:off x="-1371600" y="1715618"/>
            <a:ext cx="8610600" cy="907499"/>
          </a:xfrm>
          <a:prstGeom prst="rect">
            <a:avLst/>
          </a:prstGeom>
          <a:noFill/>
        </p:spPr>
      </p:pic>
      <p:sp>
        <p:nvSpPr>
          <p:cNvPr id="2" name="Rectangle 1"/>
          <p:cNvSpPr/>
          <p:nvPr/>
        </p:nvSpPr>
        <p:spPr>
          <a:xfrm>
            <a:off x="1295400" y="2623117"/>
            <a:ext cx="8763000" cy="1446550"/>
          </a:xfrm>
          <a:prstGeom prst="rect">
            <a:avLst/>
          </a:prstGeom>
        </p:spPr>
        <p:txBody>
          <a:bodyPr wrap="square">
            <a:spAutoFit/>
          </a:bodyPr>
          <a:lstStyle/>
          <a:p>
            <a:pPr algn="ctr" fontAlgn="base">
              <a:spcBef>
                <a:spcPct val="0"/>
              </a:spcBef>
              <a:spcAft>
                <a:spcPct val="0"/>
              </a:spcAft>
              <a:tabLst>
                <a:tab pos="457200" algn="l"/>
              </a:tabLst>
            </a:pPr>
            <a:r>
              <a:rPr lang="en-US" sz="4400" b="1" dirty="0">
                <a:solidFill>
                  <a:schemeClr val="accent2">
                    <a:lumMod val="75000"/>
                  </a:schemeClr>
                </a:solidFill>
                <a:effectLst>
                  <a:outerShdw blurRad="38100" dist="38100" dir="2700000" algn="tl">
                    <a:srgbClr val="000000">
                      <a:alpha val="43137"/>
                    </a:srgbClr>
                  </a:outerShdw>
                </a:effectLst>
                <a:latin typeface="Agency FB" pitchFamily="34" charset="0"/>
                <a:ea typeface="Times New Roman" pitchFamily="18" charset="0"/>
                <a:cs typeface="Times New Roman" pitchFamily="18" charset="0"/>
              </a:rPr>
              <a:t>In this ayat we are asking for protection from the evil of creation.</a:t>
            </a:r>
          </a:p>
        </p:txBody>
      </p:sp>
      <p:sp>
        <p:nvSpPr>
          <p:cNvPr id="4" name="Footer Placeholder 3"/>
          <p:cNvSpPr>
            <a:spLocks noGrp="1"/>
          </p:cNvSpPr>
          <p:nvPr>
            <p:ph type="ftr" sz="quarter" idx="11"/>
          </p:nvPr>
        </p:nvSpPr>
        <p:spPr>
          <a:xfrm>
            <a:off x="2933700" y="5857988"/>
            <a:ext cx="6870660" cy="365125"/>
          </a:xfrm>
        </p:spPr>
        <p:txBody>
          <a:bodyPr/>
          <a:lstStyle/>
          <a:p>
            <a:pPr algn="ctr"/>
            <a:r>
              <a:rPr lang="en-US" dirty="0" smtClean="0"/>
              <a:t>JI Youth (Women Wing)</a:t>
            </a:r>
            <a:endParaRPr lang="en-US" dirty="0"/>
          </a:p>
        </p:txBody>
      </p:sp>
      <p:pic>
        <p:nvPicPr>
          <p:cNvPr id="8" name="Picture 7"/>
          <p:cNvPicPr>
            <a:picLocks noChangeAspect="1"/>
          </p:cNvPicPr>
          <p:nvPr/>
        </p:nvPicPr>
        <p:blipFill>
          <a:blip r:embed="rId6"/>
          <a:stretch>
            <a:fillRect/>
          </a:stretch>
        </p:blipFill>
        <p:spPr>
          <a:xfrm>
            <a:off x="1066800" y="4191000"/>
            <a:ext cx="10185362" cy="1574465"/>
          </a:xfrm>
          <a:prstGeom prst="rect">
            <a:avLst/>
          </a:prstGeom>
        </p:spPr>
      </p:pic>
    </p:spTree>
    <p:extLst>
      <p:ext uri="{BB962C8B-B14F-4D97-AF65-F5344CB8AC3E}">
        <p14:creationId xmlns:p14="http://schemas.microsoft.com/office/powerpoint/2010/main" val="39567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4567</TotalTime>
  <Words>5659</Words>
  <Application>Microsoft Office PowerPoint</Application>
  <PresentationFormat>Widescreen</PresentationFormat>
  <Paragraphs>355</Paragraphs>
  <Slides>23</Slides>
  <Notes>21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23</vt:i4>
      </vt:variant>
    </vt:vector>
  </HeadingPairs>
  <TitlesOfParts>
    <vt:vector size="39" baseType="lpstr">
      <vt:lpstr>Agency FB</vt:lpstr>
      <vt:lpstr>Aharoni</vt:lpstr>
      <vt:lpstr>Algerian</vt:lpstr>
      <vt:lpstr>AR DELANEY</vt:lpstr>
      <vt:lpstr>Arial</vt:lpstr>
      <vt:lpstr>Arial Black</vt:lpstr>
      <vt:lpstr>Calibri</vt:lpstr>
      <vt:lpstr>Cambria</vt:lpstr>
      <vt:lpstr>Georgia</vt:lpstr>
      <vt:lpstr>inherit</vt:lpstr>
      <vt:lpstr>Jameel Noori Nastaleeq</vt:lpstr>
      <vt:lpstr>Times New Roman</vt:lpstr>
      <vt:lpstr>Trebuchet MS</vt:lpstr>
      <vt:lpstr>Wingdings</vt:lpstr>
      <vt:lpstr>Adjacency</vt:lpstr>
      <vt:lpstr>Berlin</vt:lpstr>
      <vt:lpstr>SHIELD  AGAINST  THE EVIL EYE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 our society how do we act like a devil</vt:lpstr>
      <vt:lpstr>PowerPoint Presentation</vt:lpstr>
      <vt:lpstr>PowerPoint Presentation</vt:lpstr>
      <vt:lpstr>Remember This Ayah</vt:lpstr>
      <vt:lpstr>PowerPoint Presentation</vt:lpstr>
      <vt:lpstr>PowerPoint Presentation</vt:lpstr>
      <vt:lpstr>Protection From</vt:lpstr>
      <vt:lpstr>PowerPoint Presentation</vt:lpstr>
      <vt:lpstr>How can we save ourselves from the envy!</vt:lpstr>
      <vt:lpstr>PowerPoint Presentation</vt:lpstr>
      <vt:lpstr> Who is the most Jealous of human beings?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Brothers</dc:creator>
  <cp:lastModifiedBy>DIRC4</cp:lastModifiedBy>
  <cp:revision>167</cp:revision>
  <dcterms:created xsi:type="dcterms:W3CDTF">2013-09-21T10:05:15Z</dcterms:created>
  <dcterms:modified xsi:type="dcterms:W3CDTF">2020-01-21T06:06:11Z</dcterms:modified>
</cp:coreProperties>
</file>